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Poppins" charset="1" panose="00000500000000000000"/>
      <p:regular r:id="rId38"/>
    </p:embeddedFont>
    <p:embeddedFont>
      <p:font typeface="Poppins Bold" charset="1" panose="00000800000000000000"/>
      <p:regular r:id="rId39"/>
    </p:embeddedFont>
    <p:embeddedFont>
      <p:font typeface="Canva Sans" charset="1" panose="020B0503030501040103"/>
      <p:regular r:id="rId40"/>
    </p:embeddedFont>
    <p:embeddedFont>
      <p:font typeface="Canva Sans Bold" charset="1" panose="020B0803030501040103"/>
      <p:regular r:id="rId41"/>
    </p:embeddedFont>
    <p:embeddedFont>
      <p:font typeface="Helvetica World Bold" charset="1" panose="020B0800040000020004"/>
      <p:regular r:id="rId42"/>
    </p:embeddedFont>
    <p:embeddedFont>
      <p:font typeface="Arimo Bold" charset="1" panose="020B0704020202020204"/>
      <p:regular r:id="rId43"/>
    </p:embeddedFont>
    <p:embeddedFont>
      <p:font typeface="Droid Arabic Naskh Bold" charset="1" panose="020B0806030804020204"/>
      <p:regular r:id="rId44"/>
    </p:embeddedFont>
    <p:embeddedFont>
      <p:font typeface="Horizon" charset="1" panose="02000500000000000000"/>
      <p:regular r:id="rId45"/>
    </p:embeddedFont>
    <p:embeddedFont>
      <p:font typeface="Courier Prime" charset="1" panose="00000509000000000000"/>
      <p:regular r:id="rId46"/>
    </p:embeddedFont>
    <p:embeddedFont>
      <p:font typeface="Architects Daughter" charset="1" panose="00000000000000000000"/>
      <p:regular r:id="rId47"/>
    </p:embeddedFont>
    <p:embeddedFont>
      <p:font typeface="Poppins Italics" charset="1" panose="000005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7.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gif"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png" Type="http://schemas.openxmlformats.org/officeDocument/2006/relationships/image"/><Relationship Id="rId12" Target="../media/image3.png" Type="http://schemas.openxmlformats.org/officeDocument/2006/relationships/image"/><Relationship Id="rId2" Target="../media/image54.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11" Target="../media/image78.png" Type="http://schemas.openxmlformats.org/officeDocument/2006/relationships/image"/><Relationship Id="rId2" Target="../media/image69.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9.jpeg" Type="http://schemas.openxmlformats.org/officeDocument/2006/relationships/image"/><Relationship Id="rId4" Target="../media/image8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 Id="rId5" Target="../media/image8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5.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2" Target="../media/image3.png" Type="http://schemas.openxmlformats.org/officeDocument/2006/relationships/image"/><Relationship Id="rId3" Target="../media/image86.png" Type="http://schemas.openxmlformats.org/officeDocument/2006/relationships/image"/><Relationship Id="rId4" Target="../media/image87.svg" Type="http://schemas.openxmlformats.org/officeDocument/2006/relationships/image"/><Relationship Id="rId5" Target="../media/image88.jpeg" Type="http://schemas.openxmlformats.org/officeDocument/2006/relationships/image"/><Relationship Id="rId6" Target="../media/image89.jpeg" Type="http://schemas.openxmlformats.org/officeDocument/2006/relationships/image"/><Relationship Id="rId7" Target="../media/image90.jpeg" Type="http://schemas.openxmlformats.org/officeDocument/2006/relationships/image"/><Relationship Id="rId8" Target="../media/image91.png" Type="http://schemas.openxmlformats.org/officeDocument/2006/relationships/image"/><Relationship Id="rId9" Target="../media/image9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9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900" t="0" r="-8900" b="0"/>
            </a:stretch>
          </a:blipFill>
        </p:spPr>
      </p:sp>
      <p:grpSp>
        <p:nvGrpSpPr>
          <p:cNvPr name="Group 3" id="3"/>
          <p:cNvGrpSpPr/>
          <p:nvPr/>
        </p:nvGrpSpPr>
        <p:grpSpPr>
          <a:xfrm rot="0">
            <a:off x="16249070" y="4638385"/>
            <a:ext cx="1010230" cy="101023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5" id="5"/>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grpSp>
        <p:nvGrpSpPr>
          <p:cNvPr name="Group 6" id="6"/>
          <p:cNvGrpSpPr/>
          <p:nvPr/>
        </p:nvGrpSpPr>
        <p:grpSpPr>
          <a:xfrm rot="0">
            <a:off x="16381397" y="6183699"/>
            <a:ext cx="745577" cy="74557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8" id="8"/>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grpSp>
        <p:nvGrpSpPr>
          <p:cNvPr name="Group 9" id="9"/>
          <p:cNvGrpSpPr/>
          <p:nvPr/>
        </p:nvGrpSpPr>
        <p:grpSpPr>
          <a:xfrm rot="0">
            <a:off x="16381397" y="3357724"/>
            <a:ext cx="745577" cy="7455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11" id="11"/>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grpSp>
        <p:nvGrpSpPr>
          <p:cNvPr name="Group 12" id="12"/>
          <p:cNvGrpSpPr/>
          <p:nvPr/>
        </p:nvGrpSpPr>
        <p:grpSpPr>
          <a:xfrm rot="0">
            <a:off x="1548230" y="6208815"/>
            <a:ext cx="2967069" cy="807119"/>
            <a:chOff x="0" y="0"/>
            <a:chExt cx="418225" cy="113768"/>
          </a:xfrm>
        </p:grpSpPr>
        <p:sp>
          <p:nvSpPr>
            <p:cNvPr name="Freeform 13" id="13"/>
            <p:cNvSpPr/>
            <p:nvPr/>
          </p:nvSpPr>
          <p:spPr>
            <a:xfrm flipH="false" flipV="false" rot="0">
              <a:off x="0" y="0"/>
              <a:ext cx="418225" cy="113768"/>
            </a:xfrm>
            <a:custGeom>
              <a:avLst/>
              <a:gdLst/>
              <a:ahLst/>
              <a:cxnLst/>
              <a:rect r="r" b="b" t="t" l="l"/>
              <a:pathLst>
                <a:path h="113768" w="418225">
                  <a:moveTo>
                    <a:pt x="56884" y="0"/>
                  </a:moveTo>
                  <a:lnTo>
                    <a:pt x="361341" y="0"/>
                  </a:lnTo>
                  <a:cubicBezTo>
                    <a:pt x="376427" y="0"/>
                    <a:pt x="390896" y="5993"/>
                    <a:pt x="401564" y="16661"/>
                  </a:cubicBezTo>
                  <a:cubicBezTo>
                    <a:pt x="412232" y="27329"/>
                    <a:pt x="418225" y="41797"/>
                    <a:pt x="418225" y="56884"/>
                  </a:cubicBezTo>
                  <a:lnTo>
                    <a:pt x="418225" y="56884"/>
                  </a:lnTo>
                  <a:cubicBezTo>
                    <a:pt x="418225" y="88300"/>
                    <a:pt x="392757" y="113768"/>
                    <a:pt x="361341" y="113768"/>
                  </a:cubicBezTo>
                  <a:lnTo>
                    <a:pt x="56884" y="113768"/>
                  </a:lnTo>
                  <a:cubicBezTo>
                    <a:pt x="25468" y="113768"/>
                    <a:pt x="0" y="88300"/>
                    <a:pt x="0" y="56884"/>
                  </a:cubicBezTo>
                  <a:lnTo>
                    <a:pt x="0" y="56884"/>
                  </a:lnTo>
                  <a:cubicBezTo>
                    <a:pt x="0" y="25468"/>
                    <a:pt x="25468" y="0"/>
                    <a:pt x="5688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4" id="14"/>
            <p:cNvSpPr txBox="true"/>
            <p:nvPr/>
          </p:nvSpPr>
          <p:spPr>
            <a:xfrm>
              <a:off x="0" y="-38100"/>
              <a:ext cx="418225"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4708892" y="6208815"/>
            <a:ext cx="807119" cy="80711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5400000">
            <a:off x="4990214" y="6480414"/>
            <a:ext cx="301625" cy="263922"/>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F"/>
            </a:solidFill>
          </p:spPr>
        </p:sp>
        <p:sp>
          <p:nvSpPr>
            <p:cNvPr name="TextBox 20" id="20"/>
            <p:cNvSpPr txBox="true"/>
            <p:nvPr/>
          </p:nvSpPr>
          <p:spPr>
            <a:xfrm>
              <a:off x="127000" y="273050"/>
              <a:ext cx="558800" cy="387350"/>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22" id="22"/>
          <p:cNvGrpSpPr/>
          <p:nvPr/>
        </p:nvGrpSpPr>
        <p:grpSpPr>
          <a:xfrm rot="0">
            <a:off x="8334438" y="886061"/>
            <a:ext cx="1704988" cy="593627"/>
            <a:chOff x="0" y="0"/>
            <a:chExt cx="240327" cy="83675"/>
          </a:xfrm>
        </p:grpSpPr>
        <p:sp>
          <p:nvSpPr>
            <p:cNvPr name="Freeform 23" id="23"/>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24" id="24"/>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2488498" y="3271066"/>
            <a:ext cx="2632148" cy="2632148"/>
            <a:chOff x="0" y="0"/>
            <a:chExt cx="1652976" cy="1652976"/>
          </a:xfrm>
        </p:grpSpPr>
        <p:sp>
          <p:nvSpPr>
            <p:cNvPr name="Freeform 26" id="26"/>
            <p:cNvSpPr/>
            <p:nvPr/>
          </p:nvSpPr>
          <p:spPr>
            <a:xfrm flipH="false" flipV="false" rot="0">
              <a:off x="0" y="0"/>
              <a:ext cx="1652976" cy="1652976"/>
            </a:xfrm>
            <a:custGeom>
              <a:avLst/>
              <a:gdLst/>
              <a:ahLst/>
              <a:cxnLst/>
              <a:rect r="r" b="b" t="t" l="l"/>
              <a:pathLst>
                <a:path h="1652976" w="1652976">
                  <a:moveTo>
                    <a:pt x="82265" y="0"/>
                  </a:moveTo>
                  <a:lnTo>
                    <a:pt x="1570711" y="0"/>
                  </a:lnTo>
                  <a:cubicBezTo>
                    <a:pt x="1616145" y="0"/>
                    <a:pt x="1652976" y="36831"/>
                    <a:pt x="1652976" y="82265"/>
                  </a:cubicBezTo>
                  <a:lnTo>
                    <a:pt x="1652976" y="1570711"/>
                  </a:lnTo>
                  <a:cubicBezTo>
                    <a:pt x="1652976" y="1616145"/>
                    <a:pt x="1616145" y="1652976"/>
                    <a:pt x="1570711" y="1652976"/>
                  </a:cubicBezTo>
                  <a:lnTo>
                    <a:pt x="82265" y="1652976"/>
                  </a:lnTo>
                  <a:cubicBezTo>
                    <a:pt x="36831" y="1652976"/>
                    <a:pt x="0" y="1616145"/>
                    <a:pt x="0" y="1570711"/>
                  </a:cubicBezTo>
                  <a:lnTo>
                    <a:pt x="0" y="82265"/>
                  </a:lnTo>
                  <a:cubicBezTo>
                    <a:pt x="0" y="36831"/>
                    <a:pt x="36831" y="0"/>
                    <a:pt x="8226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27" id="27"/>
            <p:cNvSpPr txBox="true"/>
            <p:nvPr/>
          </p:nvSpPr>
          <p:spPr>
            <a:xfrm>
              <a:off x="0" y="-38100"/>
              <a:ext cx="1652976" cy="1691076"/>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2646473" y="3424338"/>
            <a:ext cx="2316198" cy="2325603"/>
            <a:chOff x="0" y="0"/>
            <a:chExt cx="404756" cy="406400"/>
          </a:xfrm>
        </p:grpSpPr>
        <p:sp>
          <p:nvSpPr>
            <p:cNvPr name="Freeform 29" id="29"/>
            <p:cNvSpPr/>
            <p:nvPr/>
          </p:nvSpPr>
          <p:spPr>
            <a:xfrm flipH="false" flipV="false" rot="0">
              <a:off x="0" y="0"/>
              <a:ext cx="404756" cy="406400"/>
            </a:xfrm>
            <a:custGeom>
              <a:avLst/>
              <a:gdLst/>
              <a:ahLst/>
              <a:cxnLst/>
              <a:rect r="r" b="b" t="t" l="l"/>
              <a:pathLst>
                <a:path h="406400" w="404756">
                  <a:moveTo>
                    <a:pt x="76878" y="0"/>
                  </a:moveTo>
                  <a:lnTo>
                    <a:pt x="327879" y="0"/>
                  </a:lnTo>
                  <a:cubicBezTo>
                    <a:pt x="370337" y="0"/>
                    <a:pt x="404756" y="34419"/>
                    <a:pt x="404756" y="76878"/>
                  </a:cubicBezTo>
                  <a:lnTo>
                    <a:pt x="404756" y="329522"/>
                  </a:lnTo>
                  <a:cubicBezTo>
                    <a:pt x="404756" y="371981"/>
                    <a:pt x="370337" y="406400"/>
                    <a:pt x="327879" y="406400"/>
                  </a:cubicBezTo>
                  <a:lnTo>
                    <a:pt x="76878" y="406400"/>
                  </a:lnTo>
                  <a:cubicBezTo>
                    <a:pt x="34419" y="406400"/>
                    <a:pt x="0" y="371981"/>
                    <a:pt x="0" y="329522"/>
                  </a:cubicBezTo>
                  <a:lnTo>
                    <a:pt x="0" y="76878"/>
                  </a:lnTo>
                  <a:cubicBezTo>
                    <a:pt x="0" y="34419"/>
                    <a:pt x="34419" y="0"/>
                    <a:pt x="76878" y="0"/>
                  </a:cubicBezTo>
                  <a:close/>
                </a:path>
              </a:pathLst>
            </a:custGeom>
            <a:blipFill>
              <a:blip r:embed="rId3"/>
              <a:stretch>
                <a:fillRect l="-16937" t="0" r="-16937" b="0"/>
              </a:stretch>
            </a:blipFill>
          </p:spPr>
        </p:sp>
      </p:grpSp>
      <p:sp>
        <p:nvSpPr>
          <p:cNvPr name="TextBox 30" id="30"/>
          <p:cNvSpPr txBox="true"/>
          <p:nvPr/>
        </p:nvSpPr>
        <p:spPr>
          <a:xfrm rot="0">
            <a:off x="1350883" y="2320259"/>
            <a:ext cx="9718389" cy="2671540"/>
          </a:xfrm>
          <a:prstGeom prst="rect">
            <a:avLst/>
          </a:prstGeom>
        </p:spPr>
        <p:txBody>
          <a:bodyPr anchor="t" rtlCol="false" tIns="0" lIns="0" bIns="0" rIns="0">
            <a:spAutoFit/>
          </a:bodyPr>
          <a:lstStyle/>
          <a:p>
            <a:pPr algn="ctr">
              <a:lnSpc>
                <a:spcPts val="9982"/>
              </a:lnSpc>
            </a:pPr>
            <a:r>
              <a:rPr lang="en-US" sz="9598" b="true">
                <a:solidFill>
                  <a:srgbClr val="FFFFFF"/>
                </a:solidFill>
                <a:latin typeface="Poppins Bold"/>
                <a:ea typeface="Poppins Bold"/>
                <a:cs typeface="Poppins Bold"/>
                <a:sym typeface="Poppins Bold"/>
              </a:rPr>
              <a:t>Supply chain Analysis</a:t>
            </a:r>
          </a:p>
        </p:txBody>
      </p:sp>
      <p:sp>
        <p:nvSpPr>
          <p:cNvPr name="TextBox 31" id="31"/>
          <p:cNvSpPr txBox="true"/>
          <p:nvPr/>
        </p:nvSpPr>
        <p:spPr>
          <a:xfrm rot="0">
            <a:off x="1101707" y="8899541"/>
            <a:ext cx="3467403" cy="358775"/>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2025 Presentation</a:t>
            </a:r>
          </a:p>
        </p:txBody>
      </p:sp>
      <p:sp>
        <p:nvSpPr>
          <p:cNvPr name="TextBox 32" id="32"/>
          <p:cNvSpPr txBox="true"/>
          <p:nvPr/>
        </p:nvSpPr>
        <p:spPr>
          <a:xfrm rot="0">
            <a:off x="1798434" y="6337737"/>
            <a:ext cx="2466661"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Start Slide</a:t>
            </a:r>
          </a:p>
        </p:txBody>
      </p:sp>
      <p:sp>
        <p:nvSpPr>
          <p:cNvPr name="TextBox 33" id="33"/>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34" id="34"/>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35" id="35"/>
          <p:cNvSpPr txBox="true"/>
          <p:nvPr/>
        </p:nvSpPr>
        <p:spPr>
          <a:xfrm rot="0">
            <a:off x="16249070" y="4964651"/>
            <a:ext cx="1010230" cy="376748"/>
          </a:xfrm>
          <a:prstGeom prst="rect">
            <a:avLst/>
          </a:prstGeom>
        </p:spPr>
        <p:txBody>
          <a:bodyPr anchor="t" rtlCol="false" tIns="0" lIns="0" bIns="0" rIns="0">
            <a:spAutoFit/>
          </a:bodyPr>
          <a:lstStyle/>
          <a:p>
            <a:pPr algn="ctr">
              <a:lnSpc>
                <a:spcPts val="2703"/>
              </a:lnSpc>
            </a:pPr>
            <a:r>
              <a:rPr lang="en-US" sz="2599" b="true">
                <a:solidFill>
                  <a:srgbClr val="FFFFFF"/>
                </a:solidFill>
                <a:latin typeface="Poppins Bold"/>
                <a:ea typeface="Poppins Bold"/>
                <a:cs typeface="Poppins Bold"/>
                <a:sym typeface="Poppins Bold"/>
              </a:rPr>
              <a:t>02</a:t>
            </a:r>
          </a:p>
        </p:txBody>
      </p:sp>
      <p:sp>
        <p:nvSpPr>
          <p:cNvPr name="TextBox 36" id="36"/>
          <p:cNvSpPr txBox="true"/>
          <p:nvPr/>
        </p:nvSpPr>
        <p:spPr>
          <a:xfrm rot="0">
            <a:off x="16381397" y="6429483"/>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03</a:t>
            </a:r>
          </a:p>
        </p:txBody>
      </p:sp>
      <p:sp>
        <p:nvSpPr>
          <p:cNvPr name="TextBox 37" id="37"/>
          <p:cNvSpPr txBox="true"/>
          <p:nvPr/>
        </p:nvSpPr>
        <p:spPr>
          <a:xfrm rot="0">
            <a:off x="16381397" y="3603508"/>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01</a:t>
            </a:r>
          </a:p>
        </p:txBody>
      </p:sp>
      <p:sp>
        <p:nvSpPr>
          <p:cNvPr name="Freeform 38" id="38"/>
          <p:cNvSpPr/>
          <p:nvPr/>
        </p:nvSpPr>
        <p:spPr>
          <a:xfrm flipH="false" flipV="false" rot="1184083">
            <a:off x="7081538" y="6921189"/>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4">
              <a:alphaModFix amt="20999"/>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575821" y="244812"/>
            <a:ext cx="11698335" cy="13682263"/>
          </a:xfrm>
          <a:custGeom>
            <a:avLst/>
            <a:gdLst/>
            <a:ahLst/>
            <a:cxnLst/>
            <a:rect r="r" b="b" t="t" l="l"/>
            <a:pathLst>
              <a:path h="13682263" w="11698335">
                <a:moveTo>
                  <a:pt x="0" y="0"/>
                </a:moveTo>
                <a:lnTo>
                  <a:pt x="11698335" y="0"/>
                </a:lnTo>
                <a:lnTo>
                  <a:pt x="11698335" y="13682263"/>
                </a:lnTo>
                <a:lnTo>
                  <a:pt x="0" y="13682263"/>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170448" y="4885166"/>
            <a:ext cx="6885090" cy="5045137"/>
            <a:chOff x="0" y="0"/>
            <a:chExt cx="1660050" cy="1216423"/>
          </a:xfrm>
        </p:grpSpPr>
        <p:sp>
          <p:nvSpPr>
            <p:cNvPr name="Freeform 8" id="8"/>
            <p:cNvSpPr/>
            <p:nvPr/>
          </p:nvSpPr>
          <p:spPr>
            <a:xfrm flipH="false" flipV="false" rot="0">
              <a:off x="0" y="0"/>
              <a:ext cx="1660050" cy="1216423"/>
            </a:xfrm>
            <a:custGeom>
              <a:avLst/>
              <a:gdLst/>
              <a:ahLst/>
              <a:cxnLst/>
              <a:rect r="r" b="b" t="t" l="l"/>
              <a:pathLst>
                <a:path h="1216423" w="1660050">
                  <a:moveTo>
                    <a:pt x="25862" y="0"/>
                  </a:moveTo>
                  <a:lnTo>
                    <a:pt x="1634187" y="0"/>
                  </a:lnTo>
                  <a:cubicBezTo>
                    <a:pt x="1648471" y="0"/>
                    <a:pt x="1660050" y="11579"/>
                    <a:pt x="1660050" y="25862"/>
                  </a:cubicBezTo>
                  <a:lnTo>
                    <a:pt x="1660050" y="1190560"/>
                  </a:lnTo>
                  <a:cubicBezTo>
                    <a:pt x="1660050" y="1204844"/>
                    <a:pt x="1648471" y="1216423"/>
                    <a:pt x="1634187" y="1216423"/>
                  </a:cubicBezTo>
                  <a:lnTo>
                    <a:pt x="25862" y="1216423"/>
                  </a:lnTo>
                  <a:cubicBezTo>
                    <a:pt x="11579" y="1216423"/>
                    <a:pt x="0" y="1204844"/>
                    <a:pt x="0" y="1190560"/>
                  </a:cubicBezTo>
                  <a:lnTo>
                    <a:pt x="0" y="25862"/>
                  </a:lnTo>
                  <a:cubicBezTo>
                    <a:pt x="0" y="11579"/>
                    <a:pt x="11579" y="0"/>
                    <a:pt x="25862" y="0"/>
                  </a:cubicBezTo>
                  <a:close/>
                </a:path>
              </a:pathLst>
            </a:custGeom>
            <a:blipFill>
              <a:blip r:embed="rId3"/>
              <a:stretch>
                <a:fillRect l="-62" t="0" r="-62" b="0"/>
              </a:stretch>
            </a:blipFill>
          </p:spPr>
        </p:sp>
      </p:grpSp>
      <p:sp>
        <p:nvSpPr>
          <p:cNvPr name="TextBox 9" id="9"/>
          <p:cNvSpPr txBox="true"/>
          <p:nvPr/>
        </p:nvSpPr>
        <p:spPr>
          <a:xfrm rot="0">
            <a:off x="909157" y="2874616"/>
            <a:ext cx="17483440" cy="2702101"/>
          </a:xfrm>
          <a:prstGeom prst="rect">
            <a:avLst/>
          </a:prstGeom>
        </p:spPr>
        <p:txBody>
          <a:bodyPr anchor="t" rtlCol="false" tIns="0" lIns="0" bIns="0" rIns="0">
            <a:spAutoFit/>
          </a:bodyPr>
          <a:lstStyle/>
          <a:p>
            <a:pPr algn="l" marL="754797" indent="-377399" lvl="1">
              <a:lnSpc>
                <a:spcPts val="5418"/>
              </a:lnSpc>
              <a:buFont typeface="Arial"/>
              <a:buChar char="•"/>
            </a:pPr>
            <a:r>
              <a:rPr lang="en-US" sz="3496">
                <a:solidFill>
                  <a:srgbClr val="FFFFFF"/>
                </a:solidFill>
                <a:latin typeface="Canva Sans"/>
                <a:ea typeface="Canva Sans"/>
                <a:cs typeface="Canva Sans"/>
                <a:sym typeface="Canva Sans"/>
              </a:rPr>
              <a:t>Best vs worst performing supplier type</a:t>
            </a:r>
          </a:p>
          <a:p>
            <a:pPr algn="l" marL="754797" indent="-377399" lvl="1">
              <a:lnSpc>
                <a:spcPts val="5418"/>
              </a:lnSpc>
              <a:buFont typeface="Arial"/>
              <a:buChar char="•"/>
            </a:pPr>
            <a:r>
              <a:rPr lang="en-US" sz="3496">
                <a:solidFill>
                  <a:srgbClr val="FFFFFF"/>
                </a:solidFill>
                <a:latin typeface="Canva Sans"/>
                <a:ea typeface="Canva Sans"/>
                <a:cs typeface="Canva Sans"/>
                <a:sym typeface="Canva Sans"/>
              </a:rPr>
              <a:t>Main causes of delays</a:t>
            </a:r>
          </a:p>
          <a:p>
            <a:pPr algn="l" marL="754797" indent="-377399" lvl="1">
              <a:lnSpc>
                <a:spcPts val="5418"/>
              </a:lnSpc>
              <a:buFont typeface="Arial"/>
              <a:buChar char="•"/>
            </a:pPr>
            <a:r>
              <a:rPr lang="en-US" sz="3496">
                <a:solidFill>
                  <a:srgbClr val="FFFFFF"/>
                </a:solidFill>
                <a:latin typeface="Canva Sans"/>
                <a:ea typeface="Canva Sans"/>
                <a:cs typeface="Canva Sans"/>
                <a:sym typeface="Canva Sans"/>
              </a:rPr>
              <a:t>Categories contribute most to losses</a:t>
            </a:r>
          </a:p>
          <a:p>
            <a:pPr algn="l" marL="754797" indent="-377399" lvl="1">
              <a:lnSpc>
                <a:spcPts val="5418"/>
              </a:lnSpc>
              <a:buFont typeface="Arial"/>
              <a:buChar char="•"/>
            </a:pPr>
            <a:r>
              <a:rPr lang="en-US" sz="3496">
                <a:solidFill>
                  <a:srgbClr val="FFFFFF"/>
                </a:solidFill>
                <a:latin typeface="Canva Sans"/>
                <a:ea typeface="Canva Sans"/>
                <a:cs typeface="Canva Sans"/>
                <a:sym typeface="Canva Sans"/>
              </a:rPr>
              <a:t>Quality trends (defect/return)</a:t>
            </a:r>
          </a:p>
        </p:txBody>
      </p:sp>
      <p:sp>
        <p:nvSpPr>
          <p:cNvPr name="TextBox 10" id="10"/>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11" id="11"/>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2" id="12"/>
          <p:cNvSpPr txBox="true"/>
          <p:nvPr/>
        </p:nvSpPr>
        <p:spPr>
          <a:xfrm rot="0">
            <a:off x="628390" y="1667091"/>
            <a:ext cx="14214517" cy="741236"/>
          </a:xfrm>
          <a:prstGeom prst="rect">
            <a:avLst/>
          </a:prstGeom>
        </p:spPr>
        <p:txBody>
          <a:bodyPr anchor="t" rtlCol="false" tIns="0" lIns="0" bIns="0" rIns="0">
            <a:spAutoFit/>
          </a:bodyPr>
          <a:lstStyle/>
          <a:p>
            <a:pPr algn="l">
              <a:lnSpc>
                <a:spcPts val="5274"/>
              </a:lnSpc>
            </a:pPr>
            <a:r>
              <a:rPr lang="en-US" sz="5071" b="true">
                <a:solidFill>
                  <a:srgbClr val="FFFFFF"/>
                </a:solidFill>
                <a:latin typeface="Poppins Bold"/>
                <a:ea typeface="Poppins Bold"/>
                <a:cs typeface="Poppins Bold"/>
                <a:sym typeface="Poppins Bold"/>
              </a:rPr>
              <a:t>Key Insights &amp; Improvement Opportunities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57779" y="2275476"/>
            <a:ext cx="17458306" cy="4228288"/>
            <a:chOff x="0" y="0"/>
            <a:chExt cx="9430256" cy="2283947"/>
          </a:xfrm>
        </p:grpSpPr>
        <p:sp>
          <p:nvSpPr>
            <p:cNvPr name="Freeform 3" id="3"/>
            <p:cNvSpPr/>
            <p:nvPr/>
          </p:nvSpPr>
          <p:spPr>
            <a:xfrm flipH="false" flipV="false" rot="0">
              <a:off x="0" y="0"/>
              <a:ext cx="9430256" cy="2283946"/>
            </a:xfrm>
            <a:custGeom>
              <a:avLst/>
              <a:gdLst/>
              <a:ahLst/>
              <a:cxnLst/>
              <a:rect r="r" b="b" t="t" l="l"/>
              <a:pathLst>
                <a:path h="2283946" w="9430256">
                  <a:moveTo>
                    <a:pt x="12403" y="0"/>
                  </a:moveTo>
                  <a:lnTo>
                    <a:pt x="9417853" y="0"/>
                  </a:lnTo>
                  <a:cubicBezTo>
                    <a:pt x="9421143" y="0"/>
                    <a:pt x="9424298" y="1307"/>
                    <a:pt x="9426624" y="3633"/>
                  </a:cubicBezTo>
                  <a:cubicBezTo>
                    <a:pt x="9428949" y="5959"/>
                    <a:pt x="9430256" y="9113"/>
                    <a:pt x="9430256" y="12403"/>
                  </a:cubicBezTo>
                  <a:lnTo>
                    <a:pt x="9430256" y="2271544"/>
                  </a:lnTo>
                  <a:cubicBezTo>
                    <a:pt x="9430256" y="2274833"/>
                    <a:pt x="9428949" y="2277988"/>
                    <a:pt x="9426624" y="2280314"/>
                  </a:cubicBezTo>
                  <a:cubicBezTo>
                    <a:pt x="9424298" y="2282640"/>
                    <a:pt x="9421143" y="2283946"/>
                    <a:pt x="9417853" y="2283946"/>
                  </a:cubicBezTo>
                  <a:lnTo>
                    <a:pt x="12403" y="2283946"/>
                  </a:lnTo>
                  <a:cubicBezTo>
                    <a:pt x="9113" y="2283946"/>
                    <a:pt x="5959" y="2282640"/>
                    <a:pt x="3633" y="2280314"/>
                  </a:cubicBezTo>
                  <a:cubicBezTo>
                    <a:pt x="1307" y="2277988"/>
                    <a:pt x="0" y="2274833"/>
                    <a:pt x="0" y="2271544"/>
                  </a:cubicBezTo>
                  <a:lnTo>
                    <a:pt x="0" y="12403"/>
                  </a:lnTo>
                  <a:cubicBezTo>
                    <a:pt x="0" y="9113"/>
                    <a:pt x="1307" y="5959"/>
                    <a:pt x="3633" y="3633"/>
                  </a:cubicBezTo>
                  <a:cubicBezTo>
                    <a:pt x="5959" y="1307"/>
                    <a:pt x="9113" y="0"/>
                    <a:pt x="12403" y="0"/>
                  </a:cubicBezTo>
                  <a:close/>
                </a:path>
              </a:pathLst>
            </a:custGeom>
            <a:solidFill>
              <a:srgbClr val="000000"/>
            </a:solidFill>
            <a:ln w="19050" cap="rnd">
              <a:gradFill>
                <a:gsLst>
                  <a:gs pos="0">
                    <a:srgbClr val="B900BC">
                      <a:alpha val="100000"/>
                    </a:srgbClr>
                  </a:gs>
                  <a:gs pos="100000">
                    <a:srgbClr val="009CFF">
                      <a:alpha val="100000"/>
                    </a:srgbClr>
                  </a:gs>
                </a:gsLst>
                <a:lin ang="0"/>
              </a:gradFill>
              <a:prstDash val="solid"/>
              <a:round/>
            </a:ln>
          </p:spPr>
        </p:sp>
        <p:sp>
          <p:nvSpPr>
            <p:cNvPr name="TextBox 4" id="4"/>
            <p:cNvSpPr txBox="true"/>
            <p:nvPr/>
          </p:nvSpPr>
          <p:spPr>
            <a:xfrm>
              <a:off x="0" y="-38100"/>
              <a:ext cx="9430256" cy="232204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3192" y="277096"/>
            <a:ext cx="3826764" cy="4114800"/>
          </a:xfrm>
          <a:custGeom>
            <a:avLst/>
            <a:gdLst/>
            <a:ahLst/>
            <a:cxnLst/>
            <a:rect r="r" b="b" t="t" l="l"/>
            <a:pathLst>
              <a:path h="4114800" w="3826764">
                <a:moveTo>
                  <a:pt x="0" y="0"/>
                </a:moveTo>
                <a:lnTo>
                  <a:pt x="3826764" y="0"/>
                </a:lnTo>
                <a:lnTo>
                  <a:pt x="3826764" y="4114800"/>
                </a:lnTo>
                <a:lnTo>
                  <a:pt x="0" y="4114800"/>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184083">
            <a:off x="967497" y="-279456"/>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4">
              <a:alphaModFix amt="20999"/>
            </a:blip>
            <a:stretch>
              <a:fillRect l="0" t="0" r="0" b="0"/>
            </a:stretch>
          </a:blipFill>
          <a:ln cap="sq">
            <a:noFill/>
            <a:prstDash val="solid"/>
            <a:miter/>
          </a:ln>
        </p:spPr>
      </p:sp>
      <p:sp>
        <p:nvSpPr>
          <p:cNvPr name="TextBox 7" id="7"/>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8" id="8"/>
          <p:cNvGrpSpPr/>
          <p:nvPr/>
        </p:nvGrpSpPr>
        <p:grpSpPr>
          <a:xfrm rot="0">
            <a:off x="8334438" y="886061"/>
            <a:ext cx="1704988" cy="593627"/>
            <a:chOff x="0" y="0"/>
            <a:chExt cx="240327" cy="83675"/>
          </a:xfrm>
        </p:grpSpPr>
        <p:sp>
          <p:nvSpPr>
            <p:cNvPr name="Freeform 9" id="9"/>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0" id="10"/>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4252823" y="6172200"/>
            <a:ext cx="5623872" cy="4114800"/>
          </a:xfrm>
          <a:custGeom>
            <a:avLst/>
            <a:gdLst/>
            <a:ahLst/>
            <a:cxnLst/>
            <a:rect r="r" b="b" t="t" l="l"/>
            <a:pathLst>
              <a:path h="4114800" w="5623872">
                <a:moveTo>
                  <a:pt x="0" y="0"/>
                </a:moveTo>
                <a:lnTo>
                  <a:pt x="5623872" y="0"/>
                </a:lnTo>
                <a:lnTo>
                  <a:pt x="5623872" y="4114800"/>
                </a:lnTo>
                <a:lnTo>
                  <a:pt x="0" y="4114800"/>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763594" y="7728216"/>
            <a:ext cx="3060168" cy="3060168"/>
            <a:chOff x="0" y="0"/>
            <a:chExt cx="1652976" cy="1652976"/>
          </a:xfrm>
        </p:grpSpPr>
        <p:sp>
          <p:nvSpPr>
            <p:cNvPr name="Freeform 13" id="13"/>
            <p:cNvSpPr/>
            <p:nvPr/>
          </p:nvSpPr>
          <p:spPr>
            <a:xfrm flipH="false" flipV="false" rot="0">
              <a:off x="0" y="0"/>
              <a:ext cx="1652976" cy="1652976"/>
            </a:xfrm>
            <a:custGeom>
              <a:avLst/>
              <a:gdLst/>
              <a:ahLst/>
              <a:cxnLst/>
              <a:rect r="r" b="b" t="t" l="l"/>
              <a:pathLst>
                <a:path h="1652976" w="1652976">
                  <a:moveTo>
                    <a:pt x="70759" y="0"/>
                  </a:moveTo>
                  <a:lnTo>
                    <a:pt x="1582218" y="0"/>
                  </a:lnTo>
                  <a:cubicBezTo>
                    <a:pt x="1621296" y="0"/>
                    <a:pt x="1652976" y="31680"/>
                    <a:pt x="1652976" y="70759"/>
                  </a:cubicBezTo>
                  <a:lnTo>
                    <a:pt x="1652976" y="1582218"/>
                  </a:lnTo>
                  <a:cubicBezTo>
                    <a:pt x="1652976" y="1621296"/>
                    <a:pt x="1621296" y="1652976"/>
                    <a:pt x="1582218" y="1652976"/>
                  </a:cubicBezTo>
                  <a:lnTo>
                    <a:pt x="70759" y="1652976"/>
                  </a:lnTo>
                  <a:cubicBezTo>
                    <a:pt x="31680" y="1652976"/>
                    <a:pt x="0" y="1621296"/>
                    <a:pt x="0" y="1582218"/>
                  </a:cubicBezTo>
                  <a:lnTo>
                    <a:pt x="0" y="70759"/>
                  </a:lnTo>
                  <a:cubicBezTo>
                    <a:pt x="0" y="31680"/>
                    <a:pt x="31680" y="0"/>
                    <a:pt x="70759"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4" id="14"/>
            <p:cNvSpPr txBox="true"/>
            <p:nvPr/>
          </p:nvSpPr>
          <p:spPr>
            <a:xfrm>
              <a:off x="0" y="-38100"/>
              <a:ext cx="1652976" cy="1691076"/>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16" id="16"/>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7" id="17"/>
          <p:cNvSpPr txBox="true"/>
          <p:nvPr/>
        </p:nvSpPr>
        <p:spPr>
          <a:xfrm rot="0">
            <a:off x="2970191" y="3114930"/>
            <a:ext cx="12347617" cy="738113"/>
          </a:xfrm>
          <a:prstGeom prst="rect">
            <a:avLst/>
          </a:prstGeom>
        </p:spPr>
        <p:txBody>
          <a:bodyPr anchor="t" rtlCol="false" tIns="0" lIns="0" bIns="0" rIns="0">
            <a:spAutoFit/>
          </a:bodyPr>
          <a:lstStyle/>
          <a:p>
            <a:pPr algn="just">
              <a:lnSpc>
                <a:spcPts val="5274"/>
              </a:lnSpc>
            </a:pPr>
            <a:r>
              <a:rPr lang="en-US" b="true" sz="5071">
                <a:solidFill>
                  <a:srgbClr val="FFFFFF"/>
                </a:solidFill>
                <a:latin typeface="Poppins Bold"/>
                <a:ea typeface="Poppins Bold"/>
                <a:cs typeface="Poppins Bold"/>
                <a:sym typeface="Poppins Bold"/>
              </a:rPr>
              <a:t>Inventory Performance Overview</a:t>
            </a:r>
          </a:p>
        </p:txBody>
      </p:sp>
      <p:sp>
        <p:nvSpPr>
          <p:cNvPr name="TextBox 18" id="18"/>
          <p:cNvSpPr txBox="true"/>
          <p:nvPr/>
        </p:nvSpPr>
        <p:spPr>
          <a:xfrm rot="0">
            <a:off x="457779" y="4078200"/>
            <a:ext cx="17483440" cy="2016301"/>
          </a:xfrm>
          <a:prstGeom prst="rect">
            <a:avLst/>
          </a:prstGeom>
        </p:spPr>
        <p:txBody>
          <a:bodyPr anchor="t" rtlCol="false" tIns="0" lIns="0" bIns="0" rIns="0">
            <a:spAutoFit/>
          </a:bodyPr>
          <a:lstStyle/>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Assessing storage efficiency, stock movement, and overall inventory health.</a:t>
            </a:r>
          </a:p>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Covers period: 2023 – 2025.</a:t>
            </a:r>
          </a:p>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KPIs include DOI, Dead Stock, Current/Open Stock %, and Stock Coverage</a:t>
            </a:r>
          </a:p>
        </p:txBody>
      </p:sp>
      <p:sp>
        <p:nvSpPr>
          <p:cNvPr name="Freeform 19" id="19"/>
          <p:cNvSpPr/>
          <p:nvPr/>
        </p:nvSpPr>
        <p:spPr>
          <a:xfrm flipH="false" flipV="false" rot="2570943">
            <a:off x="4491237" y="6202408"/>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4">
              <a:alphaModFix amt="20999"/>
            </a:blip>
            <a:stretch>
              <a:fillRect l="0" t="0" r="0" b="0"/>
            </a:stretch>
          </a:blipFill>
          <a:ln cap="sq">
            <a:noFill/>
            <a:prstDash val="solid"/>
            <a:miter/>
          </a:ln>
        </p:spPr>
      </p:sp>
      <p:grpSp>
        <p:nvGrpSpPr>
          <p:cNvPr name="Group 20" id="20"/>
          <p:cNvGrpSpPr/>
          <p:nvPr/>
        </p:nvGrpSpPr>
        <p:grpSpPr>
          <a:xfrm rot="0">
            <a:off x="766490" y="8756916"/>
            <a:ext cx="3060168" cy="3060168"/>
            <a:chOff x="0" y="0"/>
            <a:chExt cx="1652976" cy="1652976"/>
          </a:xfrm>
        </p:grpSpPr>
        <p:sp>
          <p:nvSpPr>
            <p:cNvPr name="Freeform 21" id="21"/>
            <p:cNvSpPr/>
            <p:nvPr/>
          </p:nvSpPr>
          <p:spPr>
            <a:xfrm flipH="false" flipV="false" rot="0">
              <a:off x="0" y="0"/>
              <a:ext cx="1652976" cy="1652976"/>
            </a:xfrm>
            <a:custGeom>
              <a:avLst/>
              <a:gdLst/>
              <a:ahLst/>
              <a:cxnLst/>
              <a:rect r="r" b="b" t="t" l="l"/>
              <a:pathLst>
                <a:path h="1652976" w="1652976">
                  <a:moveTo>
                    <a:pt x="70759" y="0"/>
                  </a:moveTo>
                  <a:lnTo>
                    <a:pt x="1582218" y="0"/>
                  </a:lnTo>
                  <a:cubicBezTo>
                    <a:pt x="1621296" y="0"/>
                    <a:pt x="1652976" y="31680"/>
                    <a:pt x="1652976" y="70759"/>
                  </a:cubicBezTo>
                  <a:lnTo>
                    <a:pt x="1652976" y="1582218"/>
                  </a:lnTo>
                  <a:cubicBezTo>
                    <a:pt x="1652976" y="1621296"/>
                    <a:pt x="1621296" y="1652976"/>
                    <a:pt x="1582218" y="1652976"/>
                  </a:cubicBezTo>
                  <a:lnTo>
                    <a:pt x="70759" y="1652976"/>
                  </a:lnTo>
                  <a:cubicBezTo>
                    <a:pt x="31680" y="1652976"/>
                    <a:pt x="0" y="1621296"/>
                    <a:pt x="0" y="1582218"/>
                  </a:cubicBezTo>
                  <a:lnTo>
                    <a:pt x="0" y="70759"/>
                  </a:lnTo>
                  <a:cubicBezTo>
                    <a:pt x="0" y="31680"/>
                    <a:pt x="31680" y="0"/>
                    <a:pt x="70759"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22" id="22"/>
            <p:cNvSpPr txBox="true"/>
            <p:nvPr/>
          </p:nvSpPr>
          <p:spPr>
            <a:xfrm>
              <a:off x="0" y="-38100"/>
              <a:ext cx="1652976" cy="1691076"/>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376325" y="-178458"/>
            <a:ext cx="11094650" cy="12976199"/>
          </a:xfrm>
          <a:custGeom>
            <a:avLst/>
            <a:gdLst/>
            <a:ahLst/>
            <a:cxnLst/>
            <a:rect r="r" b="b" t="t" l="l"/>
            <a:pathLst>
              <a:path h="12976199" w="11094650">
                <a:moveTo>
                  <a:pt x="0" y="0"/>
                </a:moveTo>
                <a:lnTo>
                  <a:pt x="11094651" y="0"/>
                </a:lnTo>
                <a:lnTo>
                  <a:pt x="11094651" y="12976199"/>
                </a:lnTo>
                <a:lnTo>
                  <a:pt x="0" y="12976199"/>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pic>
        <p:nvPicPr>
          <p:cNvPr name="Picture 7" id="7"/>
          <p:cNvPicPr>
            <a:picLocks noChangeAspect="true"/>
          </p:cNvPicPr>
          <p:nvPr/>
        </p:nvPicPr>
        <p:blipFill>
          <a:blip r:embed="rId3"/>
          <a:stretch>
            <a:fillRect/>
          </a:stretch>
        </p:blipFill>
        <p:spPr>
          <a:xfrm rot="0">
            <a:off x="10110482" y="4857606"/>
            <a:ext cx="8920928" cy="5826533"/>
          </a:xfrm>
          <a:prstGeom prst="rect">
            <a:avLst/>
          </a:prstGeom>
        </p:spPr>
      </p:pic>
      <p:pic>
        <p:nvPicPr>
          <p:cNvPr name="Picture 8" id="8"/>
          <p:cNvPicPr>
            <a:picLocks noChangeAspect="true"/>
          </p:cNvPicPr>
          <p:nvPr/>
        </p:nvPicPr>
        <p:blipFill>
          <a:blip r:embed="rId4"/>
          <a:stretch>
            <a:fillRect/>
          </a:stretch>
        </p:blipFill>
        <p:spPr>
          <a:xfrm rot="0">
            <a:off x="8092730" y="4375225"/>
            <a:ext cx="2900496" cy="2900496"/>
          </a:xfrm>
          <a:prstGeom prst="rect">
            <a:avLst/>
          </a:prstGeom>
        </p:spPr>
      </p:pic>
      <p:sp>
        <p:nvSpPr>
          <p:cNvPr name="Freeform 9" id="9"/>
          <p:cNvSpPr/>
          <p:nvPr/>
        </p:nvSpPr>
        <p:spPr>
          <a:xfrm flipH="false" flipV="false" rot="0">
            <a:off x="11643820" y="1689301"/>
            <a:ext cx="2946358" cy="1590364"/>
          </a:xfrm>
          <a:custGeom>
            <a:avLst/>
            <a:gdLst/>
            <a:ahLst/>
            <a:cxnLst/>
            <a:rect r="r" b="b" t="t" l="l"/>
            <a:pathLst>
              <a:path h="1590364" w="2946358">
                <a:moveTo>
                  <a:pt x="0" y="0"/>
                </a:moveTo>
                <a:lnTo>
                  <a:pt x="2946359" y="0"/>
                </a:lnTo>
                <a:lnTo>
                  <a:pt x="2946359" y="1590364"/>
                </a:lnTo>
                <a:lnTo>
                  <a:pt x="0" y="1590364"/>
                </a:lnTo>
                <a:lnTo>
                  <a:pt x="0" y="0"/>
                </a:lnTo>
                <a:close/>
              </a:path>
            </a:pathLst>
          </a:custGeom>
          <a:blipFill>
            <a:blip r:embed="rId5"/>
            <a:stretch>
              <a:fillRect l="0" t="0" r="0" b="0"/>
            </a:stretch>
          </a:blipFill>
        </p:spPr>
      </p:sp>
      <p:sp>
        <p:nvSpPr>
          <p:cNvPr name="Freeform 10" id="10"/>
          <p:cNvSpPr/>
          <p:nvPr/>
        </p:nvSpPr>
        <p:spPr>
          <a:xfrm flipH="false" flipV="false" rot="0">
            <a:off x="14784528" y="1673365"/>
            <a:ext cx="3034123" cy="1606300"/>
          </a:xfrm>
          <a:custGeom>
            <a:avLst/>
            <a:gdLst/>
            <a:ahLst/>
            <a:cxnLst/>
            <a:rect r="r" b="b" t="t" l="l"/>
            <a:pathLst>
              <a:path h="1606300" w="3034123">
                <a:moveTo>
                  <a:pt x="0" y="0"/>
                </a:moveTo>
                <a:lnTo>
                  <a:pt x="3034123" y="0"/>
                </a:lnTo>
                <a:lnTo>
                  <a:pt x="3034123" y="1606300"/>
                </a:lnTo>
                <a:lnTo>
                  <a:pt x="0" y="1606300"/>
                </a:lnTo>
                <a:lnTo>
                  <a:pt x="0" y="0"/>
                </a:lnTo>
                <a:close/>
              </a:path>
            </a:pathLst>
          </a:custGeom>
          <a:blipFill>
            <a:blip r:embed="rId6"/>
            <a:stretch>
              <a:fillRect l="0" t="0" r="0" b="0"/>
            </a:stretch>
          </a:blipFill>
        </p:spPr>
      </p:sp>
      <p:sp>
        <p:nvSpPr>
          <p:cNvPr name="Freeform 11" id="11"/>
          <p:cNvSpPr/>
          <p:nvPr/>
        </p:nvSpPr>
        <p:spPr>
          <a:xfrm flipH="false" flipV="false" rot="0">
            <a:off x="11618230" y="3349047"/>
            <a:ext cx="2997540" cy="1538226"/>
          </a:xfrm>
          <a:custGeom>
            <a:avLst/>
            <a:gdLst/>
            <a:ahLst/>
            <a:cxnLst/>
            <a:rect r="r" b="b" t="t" l="l"/>
            <a:pathLst>
              <a:path h="1538226" w="2997540">
                <a:moveTo>
                  <a:pt x="0" y="0"/>
                </a:moveTo>
                <a:lnTo>
                  <a:pt x="2997539" y="0"/>
                </a:lnTo>
                <a:lnTo>
                  <a:pt x="2997539" y="1538226"/>
                </a:lnTo>
                <a:lnTo>
                  <a:pt x="0" y="1538226"/>
                </a:lnTo>
                <a:lnTo>
                  <a:pt x="0" y="0"/>
                </a:lnTo>
                <a:close/>
              </a:path>
            </a:pathLst>
          </a:custGeom>
          <a:blipFill>
            <a:blip r:embed="rId7"/>
            <a:stretch>
              <a:fillRect l="-1952" t="0" r="-1952" b="-681"/>
            </a:stretch>
          </a:blipFill>
        </p:spPr>
      </p:sp>
      <p:sp>
        <p:nvSpPr>
          <p:cNvPr name="Freeform 12" id="12"/>
          <p:cNvSpPr/>
          <p:nvPr/>
        </p:nvSpPr>
        <p:spPr>
          <a:xfrm flipH="false" flipV="false" rot="0">
            <a:off x="14669181" y="3349047"/>
            <a:ext cx="3264817" cy="1627424"/>
          </a:xfrm>
          <a:custGeom>
            <a:avLst/>
            <a:gdLst/>
            <a:ahLst/>
            <a:cxnLst/>
            <a:rect r="r" b="b" t="t" l="l"/>
            <a:pathLst>
              <a:path h="1627424" w="3264817">
                <a:moveTo>
                  <a:pt x="0" y="0"/>
                </a:moveTo>
                <a:lnTo>
                  <a:pt x="3264817" y="0"/>
                </a:lnTo>
                <a:lnTo>
                  <a:pt x="3264817" y="1627424"/>
                </a:lnTo>
                <a:lnTo>
                  <a:pt x="0" y="1627424"/>
                </a:lnTo>
                <a:lnTo>
                  <a:pt x="0" y="0"/>
                </a:lnTo>
                <a:close/>
              </a:path>
            </a:pathLst>
          </a:custGeom>
          <a:blipFill>
            <a:blip r:embed="rId8"/>
            <a:stretch>
              <a:fillRect l="0" t="0" r="-6340" b="0"/>
            </a:stretch>
          </a:blipFill>
        </p:spPr>
      </p:sp>
      <p:sp>
        <p:nvSpPr>
          <p:cNvPr name="TextBox 13" id="13"/>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14" id="14"/>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5" id="15"/>
          <p:cNvSpPr txBox="true"/>
          <p:nvPr/>
        </p:nvSpPr>
        <p:spPr>
          <a:xfrm rot="0">
            <a:off x="1128517" y="1968783"/>
            <a:ext cx="7205920" cy="355214"/>
          </a:xfrm>
          <a:prstGeom prst="rect">
            <a:avLst/>
          </a:prstGeom>
        </p:spPr>
        <p:txBody>
          <a:bodyPr anchor="t" rtlCol="false" tIns="0" lIns="0" bIns="0" rIns="0">
            <a:spAutoFit/>
          </a:bodyPr>
          <a:lstStyle/>
          <a:p>
            <a:pPr algn="l" marL="0" indent="0" lvl="1">
              <a:lnSpc>
                <a:spcPts val="2580"/>
              </a:lnSpc>
              <a:spcBef>
                <a:spcPct val="0"/>
              </a:spcBef>
            </a:pPr>
            <a:r>
              <a:rPr lang="en-US" b="true" sz="2481" strike="noStrike" u="none">
                <a:solidFill>
                  <a:srgbClr val="FFFFFF"/>
                </a:solidFill>
                <a:latin typeface="Poppins Bold"/>
                <a:ea typeface="Poppins Bold"/>
                <a:cs typeface="Poppins Bold"/>
                <a:sym typeface="Poppins Bold"/>
              </a:rPr>
              <a:t>Key Inventory KPIs &amp; What They Indicate</a:t>
            </a:r>
          </a:p>
        </p:txBody>
      </p:sp>
      <p:sp>
        <p:nvSpPr>
          <p:cNvPr name="TextBox 16" id="16"/>
          <p:cNvSpPr txBox="true"/>
          <p:nvPr/>
        </p:nvSpPr>
        <p:spPr>
          <a:xfrm rot="0">
            <a:off x="1028700" y="2408283"/>
            <a:ext cx="10186033" cy="2478990"/>
          </a:xfrm>
          <a:prstGeom prst="rect">
            <a:avLst/>
          </a:prstGeom>
        </p:spPr>
        <p:txBody>
          <a:bodyPr anchor="t" rtlCol="false" tIns="0" lIns="0" bIns="0" rIns="0">
            <a:spAutoFit/>
          </a:bodyPr>
          <a:lstStyle/>
          <a:p>
            <a:pPr algn="just" marL="461342" indent="-230671" lvl="1">
              <a:lnSpc>
                <a:spcPts val="3312"/>
              </a:lnSpc>
              <a:buFont typeface="Arial"/>
              <a:buChar char="•"/>
            </a:pPr>
            <a:r>
              <a:rPr lang="en-US" sz="2136">
                <a:solidFill>
                  <a:srgbClr val="FFFFFF"/>
                </a:solidFill>
                <a:latin typeface="Canva Sans"/>
                <a:ea typeface="Canva Sans"/>
                <a:cs typeface="Canva Sans"/>
                <a:sym typeface="Canva Sans"/>
              </a:rPr>
              <a:t>Days of Inventory (DOI): 194 days – High, indicates slow movement.</a:t>
            </a:r>
          </a:p>
          <a:p>
            <a:pPr algn="just" marL="461342" indent="-230671" lvl="1">
              <a:lnSpc>
                <a:spcPts val="3312"/>
              </a:lnSpc>
              <a:buFont typeface="Arial"/>
              <a:buChar char="•"/>
            </a:pPr>
            <a:r>
              <a:rPr lang="en-US" sz="2136">
                <a:solidFill>
                  <a:srgbClr val="FFFFFF"/>
                </a:solidFill>
                <a:latin typeface="Canva Sans"/>
                <a:ea typeface="Canva Sans"/>
                <a:cs typeface="Canva Sans"/>
                <a:sym typeface="Canva Sans"/>
              </a:rPr>
              <a:t> Dead Stock: 0 – Strong indicator of efficient stock management.</a:t>
            </a:r>
          </a:p>
          <a:p>
            <a:pPr algn="just" marL="461342" indent="-230671" lvl="1">
              <a:lnSpc>
                <a:spcPts val="3312"/>
              </a:lnSpc>
              <a:buFont typeface="Arial"/>
              <a:buChar char="•"/>
            </a:pPr>
            <a:r>
              <a:rPr lang="en-US" sz="2136">
                <a:solidFill>
                  <a:srgbClr val="FFFFFF"/>
                </a:solidFill>
                <a:latin typeface="Canva Sans"/>
                <a:ea typeface="Canva Sans"/>
                <a:cs typeface="Canva Sans"/>
                <a:sym typeface="Canva Sans"/>
              </a:rPr>
              <a:t>Current to Open Stock Ratio: 54% – More than half of ordered items stocked.</a:t>
            </a:r>
          </a:p>
          <a:p>
            <a:pPr algn="just" marL="461342" indent="-230671" lvl="1">
              <a:lnSpc>
                <a:spcPts val="3312"/>
              </a:lnSpc>
              <a:buFont typeface="Arial"/>
              <a:buChar char="•"/>
            </a:pPr>
            <a:r>
              <a:rPr lang="en-US" sz="2136">
                <a:solidFill>
                  <a:srgbClr val="FFFFFF"/>
                </a:solidFill>
                <a:latin typeface="Canva Sans"/>
                <a:ea typeface="Canva Sans"/>
                <a:cs typeface="Canva Sans"/>
                <a:sym typeface="Canva Sans"/>
              </a:rPr>
              <a:t> Stock Coverage: 15 months – High coverage, suggests overstocking.</a:t>
            </a:r>
          </a:p>
          <a:p>
            <a:pPr algn="just">
              <a:lnSpc>
                <a:spcPts val="3157"/>
              </a:lnSpc>
            </a:pPr>
          </a:p>
        </p:txBody>
      </p:sp>
      <p:sp>
        <p:nvSpPr>
          <p:cNvPr name="TextBox 17" id="17"/>
          <p:cNvSpPr txBox="true"/>
          <p:nvPr/>
        </p:nvSpPr>
        <p:spPr>
          <a:xfrm rot="0">
            <a:off x="1028700" y="6865930"/>
            <a:ext cx="7205920" cy="355214"/>
          </a:xfrm>
          <a:prstGeom prst="rect">
            <a:avLst/>
          </a:prstGeom>
        </p:spPr>
        <p:txBody>
          <a:bodyPr anchor="t" rtlCol="false" tIns="0" lIns="0" bIns="0" rIns="0">
            <a:spAutoFit/>
          </a:bodyPr>
          <a:lstStyle/>
          <a:p>
            <a:pPr algn="l" marL="0" indent="0" lvl="1">
              <a:lnSpc>
                <a:spcPts val="2580"/>
              </a:lnSpc>
              <a:spcBef>
                <a:spcPct val="0"/>
              </a:spcBef>
            </a:pPr>
            <a:r>
              <a:rPr lang="en-US" b="true" sz="2481">
                <a:solidFill>
                  <a:srgbClr val="FFFFFF"/>
                </a:solidFill>
                <a:latin typeface="Poppins Bold"/>
                <a:ea typeface="Poppins Bold"/>
                <a:cs typeface="Poppins Bold"/>
                <a:sym typeface="Poppins Bold"/>
              </a:rPr>
              <a:t>Stock</a:t>
            </a:r>
            <a:r>
              <a:rPr lang="en-US" b="true" sz="2481" strike="noStrike" u="none">
                <a:solidFill>
                  <a:srgbClr val="FFFFFF"/>
                </a:solidFill>
                <a:latin typeface="Poppins Bold"/>
                <a:ea typeface="Poppins Bold"/>
                <a:cs typeface="Poppins Bold"/>
                <a:sym typeface="Poppins Bold"/>
              </a:rPr>
              <a:t> </a:t>
            </a:r>
            <a:r>
              <a:rPr lang="en-US" b="true" sz="2481" strike="noStrike" u="none">
                <a:solidFill>
                  <a:srgbClr val="FFFFFF"/>
                </a:solidFill>
                <a:latin typeface="Poppins Bold"/>
                <a:ea typeface="Poppins Bold"/>
                <a:cs typeface="Poppins Bold"/>
                <a:sym typeface="Poppins Bold"/>
              </a:rPr>
              <a:t>Valu</a:t>
            </a:r>
            <a:r>
              <a:rPr lang="en-US" b="true" sz="2481" strike="noStrike" u="none">
                <a:solidFill>
                  <a:srgbClr val="FFFFFF"/>
                </a:solidFill>
                <a:latin typeface="Poppins Bold"/>
                <a:ea typeface="Poppins Bold"/>
                <a:cs typeface="Poppins Bold"/>
                <a:sym typeface="Poppins Bold"/>
              </a:rPr>
              <a:t>e</a:t>
            </a:r>
            <a:r>
              <a:rPr lang="en-US" b="true" sz="2481" strike="noStrike" u="none">
                <a:solidFill>
                  <a:srgbClr val="FFFFFF"/>
                </a:solidFill>
                <a:latin typeface="Poppins Bold"/>
                <a:ea typeface="Poppins Bold"/>
                <a:cs typeface="Poppins Bold"/>
                <a:sym typeface="Poppins Bold"/>
              </a:rPr>
              <a:t> Distribu</a:t>
            </a:r>
            <a:r>
              <a:rPr lang="en-US" b="true" sz="2481" strike="noStrike" u="none">
                <a:solidFill>
                  <a:srgbClr val="FFFFFF"/>
                </a:solidFill>
                <a:latin typeface="Poppins Bold"/>
                <a:ea typeface="Poppins Bold"/>
                <a:cs typeface="Poppins Bold"/>
                <a:sym typeface="Poppins Bold"/>
              </a:rPr>
              <a:t>t</a:t>
            </a:r>
            <a:r>
              <a:rPr lang="en-US" b="true" sz="2481" strike="noStrike" u="none">
                <a:solidFill>
                  <a:srgbClr val="FFFFFF"/>
                </a:solidFill>
                <a:latin typeface="Poppins Bold"/>
                <a:ea typeface="Poppins Bold"/>
                <a:cs typeface="Poppins Bold"/>
                <a:sym typeface="Poppins Bold"/>
              </a:rPr>
              <a:t>i</a:t>
            </a:r>
            <a:r>
              <a:rPr lang="en-US" b="true" sz="2481" strike="noStrike" u="none">
                <a:solidFill>
                  <a:srgbClr val="FFFFFF"/>
                </a:solidFill>
                <a:latin typeface="Poppins Bold"/>
                <a:ea typeface="Poppins Bold"/>
                <a:cs typeface="Poppins Bold"/>
                <a:sym typeface="Poppins Bold"/>
              </a:rPr>
              <a:t>o</a:t>
            </a:r>
            <a:r>
              <a:rPr lang="en-US" b="true" sz="2481" strike="noStrike" u="none">
                <a:solidFill>
                  <a:srgbClr val="FFFFFF"/>
                </a:solidFill>
                <a:latin typeface="Poppins Bold"/>
                <a:ea typeface="Poppins Bold"/>
                <a:cs typeface="Poppins Bold"/>
                <a:sym typeface="Poppins Bold"/>
              </a:rPr>
              <a:t>n</a:t>
            </a:r>
            <a:r>
              <a:rPr lang="en-US" b="true" sz="2481" strike="noStrike" u="none">
                <a:solidFill>
                  <a:srgbClr val="FFFFFF"/>
                </a:solidFill>
                <a:latin typeface="Poppins Bold"/>
                <a:ea typeface="Poppins Bold"/>
                <a:cs typeface="Poppins Bold"/>
                <a:sym typeface="Poppins Bold"/>
              </a:rPr>
              <a:t> &amp; </a:t>
            </a:r>
            <a:r>
              <a:rPr lang="en-US" b="true" sz="2481" strike="noStrike" u="none">
                <a:solidFill>
                  <a:srgbClr val="FFFFFF"/>
                </a:solidFill>
                <a:latin typeface="Poppins Bold"/>
                <a:ea typeface="Poppins Bold"/>
                <a:cs typeface="Poppins Bold"/>
                <a:sym typeface="Poppins Bold"/>
              </a:rPr>
              <a:t>C</a:t>
            </a:r>
            <a:r>
              <a:rPr lang="en-US" b="true" sz="2481" strike="noStrike" u="none">
                <a:solidFill>
                  <a:srgbClr val="FFFFFF"/>
                </a:solidFill>
                <a:latin typeface="Poppins Bold"/>
                <a:ea typeface="Poppins Bold"/>
                <a:cs typeface="Poppins Bold"/>
                <a:sym typeface="Poppins Bold"/>
              </a:rPr>
              <a:t>ate</a:t>
            </a:r>
            <a:r>
              <a:rPr lang="en-US" b="true" sz="2481" strike="noStrike" u="none">
                <a:solidFill>
                  <a:srgbClr val="FFFFFF"/>
                </a:solidFill>
                <a:latin typeface="Poppins Bold"/>
                <a:ea typeface="Poppins Bold"/>
                <a:cs typeface="Poppins Bold"/>
                <a:sym typeface="Poppins Bold"/>
              </a:rPr>
              <a:t>gor</a:t>
            </a:r>
            <a:r>
              <a:rPr lang="en-US" b="true" sz="2481" strike="noStrike" u="none">
                <a:solidFill>
                  <a:srgbClr val="FFFFFF"/>
                </a:solidFill>
                <a:latin typeface="Poppins Bold"/>
                <a:ea typeface="Poppins Bold"/>
                <a:cs typeface="Poppins Bold"/>
                <a:sym typeface="Poppins Bold"/>
              </a:rPr>
              <a:t>y In</a:t>
            </a:r>
            <a:r>
              <a:rPr lang="en-US" b="true" sz="2481" strike="noStrike" u="none">
                <a:solidFill>
                  <a:srgbClr val="FFFFFF"/>
                </a:solidFill>
                <a:latin typeface="Poppins Bold"/>
                <a:ea typeface="Poppins Bold"/>
                <a:cs typeface="Poppins Bold"/>
                <a:sym typeface="Poppins Bold"/>
              </a:rPr>
              <a:t>s</a:t>
            </a:r>
            <a:r>
              <a:rPr lang="en-US" b="true" sz="2481" strike="noStrike" u="none">
                <a:solidFill>
                  <a:srgbClr val="FFFFFF"/>
                </a:solidFill>
                <a:latin typeface="Poppins Bold"/>
                <a:ea typeface="Poppins Bold"/>
                <a:cs typeface="Poppins Bold"/>
                <a:sym typeface="Poppins Bold"/>
              </a:rPr>
              <a:t>i</a:t>
            </a:r>
            <a:r>
              <a:rPr lang="en-US" b="true" sz="2481" strike="noStrike" u="none">
                <a:solidFill>
                  <a:srgbClr val="FFFFFF"/>
                </a:solidFill>
                <a:latin typeface="Poppins Bold"/>
                <a:ea typeface="Poppins Bold"/>
                <a:cs typeface="Poppins Bold"/>
                <a:sym typeface="Poppins Bold"/>
              </a:rPr>
              <a:t>gh</a:t>
            </a:r>
            <a:r>
              <a:rPr lang="en-US" b="true" sz="2481" strike="noStrike" u="none">
                <a:solidFill>
                  <a:srgbClr val="FFFFFF"/>
                </a:solidFill>
                <a:latin typeface="Poppins Bold"/>
                <a:ea typeface="Poppins Bold"/>
                <a:cs typeface="Poppins Bold"/>
                <a:sym typeface="Poppins Bold"/>
              </a:rPr>
              <a:t>t</a:t>
            </a:r>
            <a:r>
              <a:rPr lang="en-US" b="true" sz="2481" strike="noStrike" u="none">
                <a:solidFill>
                  <a:srgbClr val="FFFFFF"/>
                </a:solidFill>
                <a:latin typeface="Poppins Bold"/>
                <a:ea typeface="Poppins Bold"/>
                <a:cs typeface="Poppins Bold"/>
                <a:sym typeface="Poppins Bold"/>
              </a:rPr>
              <a:t>s</a:t>
            </a:r>
          </a:p>
        </p:txBody>
      </p:sp>
      <p:sp>
        <p:nvSpPr>
          <p:cNvPr name="TextBox 18" id="18"/>
          <p:cNvSpPr txBox="true"/>
          <p:nvPr/>
        </p:nvSpPr>
        <p:spPr>
          <a:xfrm rot="0">
            <a:off x="1028700" y="7316395"/>
            <a:ext cx="10186033" cy="2021905"/>
          </a:xfrm>
          <a:prstGeom prst="rect">
            <a:avLst/>
          </a:prstGeom>
        </p:spPr>
        <p:txBody>
          <a:bodyPr anchor="t" rtlCol="false" tIns="0" lIns="0" bIns="0" rIns="0">
            <a:spAutoFit/>
          </a:bodyPr>
          <a:lstStyle/>
          <a:p>
            <a:pPr algn="just">
              <a:lnSpc>
                <a:spcPts val="3230"/>
              </a:lnSpc>
            </a:pPr>
            <a:r>
              <a:rPr lang="en-US" sz="2084">
                <a:solidFill>
                  <a:srgbClr val="FFFFFF"/>
                </a:solidFill>
                <a:latin typeface="Canva Sans"/>
                <a:ea typeface="Canva Sans"/>
                <a:cs typeface="Canva Sans"/>
                <a:sym typeface="Canva Sans"/>
              </a:rPr>
              <a:t>Highest stock value categories:</a:t>
            </a:r>
          </a:p>
          <a:p>
            <a:pPr algn="l" marL="449991" indent="-224996" lvl="1">
              <a:lnSpc>
                <a:spcPts val="3230"/>
              </a:lnSpc>
              <a:buFont typeface="Arial"/>
              <a:buChar char="•"/>
            </a:pPr>
            <a:r>
              <a:rPr lang="en-US" sz="2084">
                <a:solidFill>
                  <a:srgbClr val="FFFFFF"/>
                </a:solidFill>
                <a:latin typeface="Canva Sans"/>
                <a:ea typeface="Canva Sans"/>
                <a:cs typeface="Canva Sans"/>
                <a:sym typeface="Canva Sans"/>
              </a:rPr>
              <a:t>Bathroom: 366 bn</a:t>
            </a:r>
          </a:p>
          <a:p>
            <a:pPr algn="l" marL="449991" indent="-224996" lvl="1">
              <a:lnSpc>
                <a:spcPts val="3230"/>
              </a:lnSpc>
              <a:buFont typeface="Arial"/>
              <a:buChar char="•"/>
            </a:pPr>
            <a:r>
              <a:rPr lang="en-US" sz="2084">
                <a:solidFill>
                  <a:srgbClr val="FFFFFF"/>
                </a:solidFill>
                <a:latin typeface="Canva Sans"/>
                <a:ea typeface="Canva Sans"/>
                <a:cs typeface="Canva Sans"/>
                <a:sym typeface="Canva Sans"/>
              </a:rPr>
              <a:t>Door Access: 151 bn</a:t>
            </a:r>
          </a:p>
          <a:p>
            <a:pPr algn="l" marL="449991" indent="-224996" lvl="1">
              <a:lnSpc>
                <a:spcPts val="3230"/>
              </a:lnSpc>
              <a:buFont typeface="Arial"/>
              <a:buChar char="•"/>
            </a:pPr>
            <a:r>
              <a:rPr lang="en-US" sz="2084">
                <a:solidFill>
                  <a:srgbClr val="FFFFFF"/>
                </a:solidFill>
                <a:latin typeface="Canva Sans"/>
                <a:ea typeface="Canva Sans"/>
                <a:cs typeface="Canva Sans"/>
                <a:sym typeface="Canva Sans"/>
              </a:rPr>
              <a:t> Indoor Furniture: 72 bn</a:t>
            </a:r>
          </a:p>
          <a:p>
            <a:pPr algn="just">
              <a:lnSpc>
                <a:spcPts val="3230"/>
              </a:lnSpc>
            </a:pPr>
            <a:r>
              <a:rPr lang="en-US" sz="2084">
                <a:solidFill>
                  <a:srgbClr val="FFFFFF"/>
                </a:solidFill>
                <a:latin typeface="Canva Sans"/>
                <a:ea typeface="Canva Sans"/>
                <a:cs typeface="Canva Sans"/>
                <a:sym typeface="Canva Sans"/>
              </a:rPr>
              <a:t>Stock is concentrated in a few categories → risk of capital freeze.</a:t>
            </a:r>
          </a:p>
        </p:txBody>
      </p:sp>
      <p:sp>
        <p:nvSpPr>
          <p:cNvPr name="TextBox 19" id="19"/>
          <p:cNvSpPr txBox="true"/>
          <p:nvPr/>
        </p:nvSpPr>
        <p:spPr>
          <a:xfrm rot="0">
            <a:off x="1028700" y="4713745"/>
            <a:ext cx="4199048" cy="1326764"/>
          </a:xfrm>
          <a:prstGeom prst="rect">
            <a:avLst/>
          </a:prstGeom>
        </p:spPr>
        <p:txBody>
          <a:bodyPr anchor="t" rtlCol="false" tIns="0" lIns="0" bIns="0" rIns="0">
            <a:spAutoFit/>
          </a:bodyPr>
          <a:lstStyle/>
          <a:p>
            <a:pPr algn="l" marL="0" indent="0" lvl="1">
              <a:lnSpc>
                <a:spcPts val="2580"/>
              </a:lnSpc>
              <a:spcBef>
                <a:spcPct val="0"/>
              </a:spcBef>
            </a:pPr>
            <a:r>
              <a:rPr lang="en-US" b="true" sz="2481" strike="noStrike" u="none">
                <a:solidFill>
                  <a:srgbClr val="FFFFFF"/>
                </a:solidFill>
                <a:latin typeface="Poppins Bold"/>
                <a:ea typeface="Poppins Bold"/>
                <a:cs typeface="Poppins Bold"/>
                <a:sym typeface="Poppins Bold"/>
              </a:rPr>
              <a:t>Open stock 65% vs current 35% → positive indication of future movement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575821" y="244812"/>
            <a:ext cx="11698335" cy="13682263"/>
          </a:xfrm>
          <a:custGeom>
            <a:avLst/>
            <a:gdLst/>
            <a:ahLst/>
            <a:cxnLst/>
            <a:rect r="r" b="b" t="t" l="l"/>
            <a:pathLst>
              <a:path h="13682263" w="11698335">
                <a:moveTo>
                  <a:pt x="0" y="0"/>
                </a:moveTo>
                <a:lnTo>
                  <a:pt x="11698335" y="0"/>
                </a:lnTo>
                <a:lnTo>
                  <a:pt x="11698335" y="13682263"/>
                </a:lnTo>
                <a:lnTo>
                  <a:pt x="0" y="13682263"/>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pic>
        <p:nvPicPr>
          <p:cNvPr name="Picture 7" id="7"/>
          <p:cNvPicPr>
            <a:picLocks noChangeAspect="true"/>
          </p:cNvPicPr>
          <p:nvPr/>
        </p:nvPicPr>
        <p:blipFill>
          <a:blip r:embed="rId3"/>
          <a:stretch>
            <a:fillRect/>
          </a:stretch>
        </p:blipFill>
        <p:spPr>
          <a:xfrm rot="0">
            <a:off x="1520714" y="1195621"/>
            <a:ext cx="7979119" cy="5461805"/>
          </a:xfrm>
          <a:prstGeom prst="rect">
            <a:avLst/>
          </a:prstGeom>
        </p:spPr>
      </p:pic>
      <p:sp>
        <p:nvSpPr>
          <p:cNvPr name="Freeform 8" id="8"/>
          <p:cNvSpPr/>
          <p:nvPr/>
        </p:nvSpPr>
        <p:spPr>
          <a:xfrm flipH="false" flipV="false" rot="0">
            <a:off x="10144533" y="1860548"/>
            <a:ext cx="6425424" cy="4131952"/>
          </a:xfrm>
          <a:custGeom>
            <a:avLst/>
            <a:gdLst/>
            <a:ahLst/>
            <a:cxnLst/>
            <a:rect r="r" b="b" t="t" l="l"/>
            <a:pathLst>
              <a:path h="4131952" w="6425424">
                <a:moveTo>
                  <a:pt x="0" y="0"/>
                </a:moveTo>
                <a:lnTo>
                  <a:pt x="6425425" y="0"/>
                </a:lnTo>
                <a:lnTo>
                  <a:pt x="6425425" y="4131953"/>
                </a:lnTo>
                <a:lnTo>
                  <a:pt x="0" y="4131953"/>
                </a:lnTo>
                <a:lnTo>
                  <a:pt x="0" y="0"/>
                </a:lnTo>
                <a:close/>
              </a:path>
            </a:pathLst>
          </a:custGeom>
          <a:blipFill>
            <a:blip r:embed="rId4"/>
            <a:stretch>
              <a:fillRect l="0" t="-8392" r="0" b="-77096"/>
            </a:stretch>
          </a:blipFill>
        </p:spPr>
      </p:sp>
      <p:sp>
        <p:nvSpPr>
          <p:cNvPr name="TextBox 9" id="9"/>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10" id="10"/>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1" id="11"/>
          <p:cNvSpPr txBox="true"/>
          <p:nvPr/>
        </p:nvSpPr>
        <p:spPr>
          <a:xfrm rot="0">
            <a:off x="2079673" y="6402076"/>
            <a:ext cx="14214517" cy="741236"/>
          </a:xfrm>
          <a:prstGeom prst="rect">
            <a:avLst/>
          </a:prstGeom>
        </p:spPr>
        <p:txBody>
          <a:bodyPr anchor="t" rtlCol="false" tIns="0" lIns="0" bIns="0" rIns="0">
            <a:spAutoFit/>
          </a:bodyPr>
          <a:lstStyle/>
          <a:p>
            <a:pPr algn="l">
              <a:lnSpc>
                <a:spcPts val="5274"/>
              </a:lnSpc>
            </a:pPr>
            <a:r>
              <a:rPr lang="en-US" sz="5071" b="true">
                <a:solidFill>
                  <a:srgbClr val="FFFFFF"/>
                </a:solidFill>
                <a:latin typeface="Poppins Bold"/>
                <a:ea typeface="Poppins Bold"/>
                <a:cs typeface="Poppins Bold"/>
                <a:sym typeface="Poppins Bold"/>
              </a:rPr>
              <a:t>Supplier Impact &amp; Handling Cost Analysis</a:t>
            </a:r>
          </a:p>
        </p:txBody>
      </p:sp>
      <p:sp>
        <p:nvSpPr>
          <p:cNvPr name="TextBox 12" id="12"/>
          <p:cNvSpPr txBox="true"/>
          <p:nvPr/>
        </p:nvSpPr>
        <p:spPr>
          <a:xfrm rot="0">
            <a:off x="1524387" y="7352862"/>
            <a:ext cx="15045571" cy="2912384"/>
          </a:xfrm>
          <a:prstGeom prst="rect">
            <a:avLst/>
          </a:prstGeom>
        </p:spPr>
        <p:txBody>
          <a:bodyPr anchor="t" rtlCol="false" tIns="0" lIns="0" bIns="0" rIns="0">
            <a:spAutoFit/>
          </a:bodyPr>
          <a:lstStyle/>
          <a:p>
            <a:pPr algn="ctr">
              <a:lnSpc>
                <a:spcPts val="4663"/>
              </a:lnSpc>
            </a:pPr>
            <a:r>
              <a:rPr lang="en-US" sz="3008">
                <a:solidFill>
                  <a:srgbClr val="FFFFFF"/>
                </a:solidFill>
                <a:latin typeface="Canva Sans"/>
                <a:ea typeface="Canva Sans"/>
                <a:cs typeface="Canva Sans"/>
                <a:sym typeface="Canva Sans"/>
              </a:rPr>
              <a:t> Handling costs highest from Itay, China, Egypt, Turkey.</a:t>
            </a:r>
          </a:p>
          <a:p>
            <a:pPr algn="ctr">
              <a:lnSpc>
                <a:spcPts val="4663"/>
              </a:lnSpc>
            </a:pPr>
            <a:r>
              <a:rPr lang="en-US" sz="3008">
                <a:solidFill>
                  <a:srgbClr val="FFFFFF"/>
                </a:solidFill>
                <a:latin typeface="Canva Sans"/>
                <a:ea typeface="Canva Sans"/>
                <a:cs typeface="Canva Sans"/>
                <a:sym typeface="Canva Sans"/>
              </a:rPr>
              <a:t> Supplier turnover mostly = 1 → slow movement from supplier side.</a:t>
            </a:r>
          </a:p>
          <a:p>
            <a:pPr algn="ctr">
              <a:lnSpc>
                <a:spcPts val="4663"/>
              </a:lnSpc>
            </a:pPr>
            <a:r>
              <a:rPr lang="en-US" sz="3008">
                <a:solidFill>
                  <a:srgbClr val="FFFFFF"/>
                </a:solidFill>
                <a:latin typeface="Canva Sans"/>
                <a:ea typeface="Canva Sans"/>
                <a:cs typeface="Canva Sans"/>
                <a:sym typeface="Canva Sans"/>
              </a:rPr>
              <a:t> Previously high purchase volumes caused inventory buildup.</a:t>
            </a:r>
          </a:p>
          <a:p>
            <a:pPr algn="ctr">
              <a:lnSpc>
                <a:spcPts val="4663"/>
              </a:lnSpc>
            </a:pPr>
            <a:r>
              <a:rPr lang="en-US" sz="3008">
                <a:solidFill>
                  <a:srgbClr val="FFFFFF"/>
                </a:solidFill>
                <a:latin typeface="Canva Sans"/>
                <a:ea typeface="Canva Sans"/>
                <a:cs typeface="Canva Sans"/>
                <a:sym typeface="Canva Sans"/>
              </a:rPr>
              <a:t>Company now reducing purchases to lower stock and improve turnover.</a:t>
            </a:r>
          </a:p>
          <a:p>
            <a:pPr algn="ctr">
              <a:lnSpc>
                <a:spcPts val="466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967497" y="-279456"/>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8334438" y="1836149"/>
            <a:ext cx="10117042" cy="8071599"/>
            <a:chOff x="0" y="0"/>
            <a:chExt cx="1380878" cy="1101695"/>
          </a:xfrm>
        </p:grpSpPr>
        <p:sp>
          <p:nvSpPr>
            <p:cNvPr name="Freeform 8" id="8"/>
            <p:cNvSpPr/>
            <p:nvPr/>
          </p:nvSpPr>
          <p:spPr>
            <a:xfrm flipH="false" flipV="false" rot="0">
              <a:off x="0" y="0"/>
              <a:ext cx="1380878" cy="1101695"/>
            </a:xfrm>
            <a:custGeom>
              <a:avLst/>
              <a:gdLst/>
              <a:ahLst/>
              <a:cxnLst/>
              <a:rect r="r" b="b" t="t" l="l"/>
              <a:pathLst>
                <a:path h="1101695" w="1380878">
                  <a:moveTo>
                    <a:pt x="17600" y="0"/>
                  </a:moveTo>
                  <a:lnTo>
                    <a:pt x="1363278" y="0"/>
                  </a:lnTo>
                  <a:cubicBezTo>
                    <a:pt x="1372998" y="0"/>
                    <a:pt x="1380878" y="7880"/>
                    <a:pt x="1380878" y="17600"/>
                  </a:cubicBezTo>
                  <a:lnTo>
                    <a:pt x="1380878" y="1084095"/>
                  </a:lnTo>
                  <a:cubicBezTo>
                    <a:pt x="1380878" y="1088763"/>
                    <a:pt x="1379024" y="1093239"/>
                    <a:pt x="1375723" y="1096540"/>
                  </a:cubicBezTo>
                  <a:cubicBezTo>
                    <a:pt x="1372422" y="1099841"/>
                    <a:pt x="1367946" y="1101695"/>
                    <a:pt x="1363278" y="1101695"/>
                  </a:cubicBezTo>
                  <a:lnTo>
                    <a:pt x="17600" y="1101695"/>
                  </a:lnTo>
                  <a:cubicBezTo>
                    <a:pt x="7880" y="1101695"/>
                    <a:pt x="0" y="1093815"/>
                    <a:pt x="0" y="1084095"/>
                  </a:cubicBezTo>
                  <a:lnTo>
                    <a:pt x="0" y="17600"/>
                  </a:lnTo>
                  <a:cubicBezTo>
                    <a:pt x="0" y="7880"/>
                    <a:pt x="7880" y="0"/>
                    <a:pt x="17600" y="0"/>
                  </a:cubicBezTo>
                  <a:close/>
                </a:path>
              </a:pathLst>
            </a:custGeom>
            <a:blipFill>
              <a:blip r:embed="rId3"/>
              <a:stretch>
                <a:fillRect l="0" t="-12670" r="0" b="-12670"/>
              </a:stretch>
            </a:blipFill>
          </p:spPr>
        </p:sp>
      </p:grpSp>
      <p:sp>
        <p:nvSpPr>
          <p:cNvPr name="Freeform 9" id="9"/>
          <p:cNvSpPr/>
          <p:nvPr/>
        </p:nvSpPr>
        <p:spPr>
          <a:xfrm flipH="false" flipV="false" rot="0">
            <a:off x="193261" y="5871949"/>
            <a:ext cx="7836834" cy="4160762"/>
          </a:xfrm>
          <a:custGeom>
            <a:avLst/>
            <a:gdLst/>
            <a:ahLst/>
            <a:cxnLst/>
            <a:rect r="r" b="b" t="t" l="l"/>
            <a:pathLst>
              <a:path h="4160762" w="7836834">
                <a:moveTo>
                  <a:pt x="0" y="0"/>
                </a:moveTo>
                <a:lnTo>
                  <a:pt x="7836834" y="0"/>
                </a:lnTo>
                <a:lnTo>
                  <a:pt x="7836834" y="4160763"/>
                </a:lnTo>
                <a:lnTo>
                  <a:pt x="0" y="4160763"/>
                </a:lnTo>
                <a:lnTo>
                  <a:pt x="0" y="0"/>
                </a:lnTo>
                <a:close/>
              </a:path>
            </a:pathLst>
          </a:custGeom>
          <a:blipFill>
            <a:blip r:embed="rId4"/>
            <a:stretch>
              <a:fillRect l="-5158" t="-7593" r="0" b="-6385"/>
            </a:stretch>
          </a:blipFill>
        </p:spPr>
      </p:sp>
      <p:sp>
        <p:nvSpPr>
          <p:cNvPr name="TextBox 10" id="10"/>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11" id="11"/>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2" id="12"/>
          <p:cNvSpPr txBox="true"/>
          <p:nvPr/>
        </p:nvSpPr>
        <p:spPr>
          <a:xfrm rot="0">
            <a:off x="655844" y="2213721"/>
            <a:ext cx="5946401" cy="1018540"/>
          </a:xfrm>
          <a:prstGeom prst="rect">
            <a:avLst/>
          </a:prstGeom>
        </p:spPr>
        <p:txBody>
          <a:bodyPr anchor="t" rtlCol="false" tIns="0" lIns="0" bIns="0" rIns="0">
            <a:spAutoFit/>
          </a:bodyPr>
          <a:lstStyle/>
          <a:p>
            <a:pPr algn="l">
              <a:lnSpc>
                <a:spcPts val="7279"/>
              </a:lnSpc>
            </a:pPr>
            <a:r>
              <a:rPr lang="en-US" sz="6999" b="true">
                <a:solidFill>
                  <a:srgbClr val="FFFFFF"/>
                </a:solidFill>
                <a:latin typeface="Poppins Bold"/>
                <a:ea typeface="Poppins Bold"/>
                <a:cs typeface="Poppins Bold"/>
                <a:sym typeface="Poppins Bold"/>
              </a:rPr>
              <a:t>Logistics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235441">
            <a:off x="15057837" y="3669270"/>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2">
              <a:alphaModFix amt="20999"/>
            </a:blip>
            <a:stretch>
              <a:fillRect l="0" t="0" r="0" b="0"/>
            </a:stretch>
          </a:blipFill>
          <a:ln cap="sq">
            <a:noFill/>
            <a:prstDash val="solid"/>
            <a:miter/>
          </a:ln>
        </p:spPr>
      </p:sp>
      <p:grpSp>
        <p:nvGrpSpPr>
          <p:cNvPr name="Group 3" id="3"/>
          <p:cNvGrpSpPr/>
          <p:nvPr/>
        </p:nvGrpSpPr>
        <p:grpSpPr>
          <a:xfrm rot="0">
            <a:off x="8413355" y="-1072128"/>
            <a:ext cx="11357123" cy="5778486"/>
            <a:chOff x="0" y="0"/>
            <a:chExt cx="6134649" cy="3121299"/>
          </a:xfrm>
        </p:grpSpPr>
        <p:sp>
          <p:nvSpPr>
            <p:cNvPr name="Freeform 4" id="4"/>
            <p:cNvSpPr/>
            <p:nvPr/>
          </p:nvSpPr>
          <p:spPr>
            <a:xfrm flipH="false" flipV="false" rot="0">
              <a:off x="0" y="0"/>
              <a:ext cx="6134649" cy="3121299"/>
            </a:xfrm>
            <a:custGeom>
              <a:avLst/>
              <a:gdLst/>
              <a:ahLst/>
              <a:cxnLst/>
              <a:rect r="r" b="b" t="t" l="l"/>
              <a:pathLst>
                <a:path h="3121299" w="6134649">
                  <a:moveTo>
                    <a:pt x="19066" y="0"/>
                  </a:moveTo>
                  <a:lnTo>
                    <a:pt x="6115583" y="0"/>
                  </a:lnTo>
                  <a:cubicBezTo>
                    <a:pt x="6126113" y="0"/>
                    <a:pt x="6134649" y="8536"/>
                    <a:pt x="6134649" y="19066"/>
                  </a:cubicBezTo>
                  <a:lnTo>
                    <a:pt x="6134649" y="3102234"/>
                  </a:lnTo>
                  <a:cubicBezTo>
                    <a:pt x="6134649" y="3107290"/>
                    <a:pt x="6132640" y="3112140"/>
                    <a:pt x="6129065" y="3115715"/>
                  </a:cubicBezTo>
                  <a:cubicBezTo>
                    <a:pt x="6125489" y="3119291"/>
                    <a:pt x="6120640" y="3121299"/>
                    <a:pt x="6115583" y="3121299"/>
                  </a:cubicBezTo>
                  <a:lnTo>
                    <a:pt x="19066" y="3121299"/>
                  </a:lnTo>
                  <a:cubicBezTo>
                    <a:pt x="8536" y="3121299"/>
                    <a:pt x="0" y="3112763"/>
                    <a:pt x="0" y="3102234"/>
                  </a:cubicBezTo>
                  <a:lnTo>
                    <a:pt x="0" y="19066"/>
                  </a:lnTo>
                  <a:cubicBezTo>
                    <a:pt x="0" y="8536"/>
                    <a:pt x="8536" y="0"/>
                    <a:pt x="1906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5" id="5"/>
            <p:cNvSpPr txBox="true"/>
            <p:nvPr/>
          </p:nvSpPr>
          <p:spPr>
            <a:xfrm>
              <a:off x="0" y="-38100"/>
              <a:ext cx="6134649" cy="315939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657193" y="506826"/>
            <a:ext cx="3943037" cy="1702973"/>
          </a:xfrm>
          <a:custGeom>
            <a:avLst/>
            <a:gdLst/>
            <a:ahLst/>
            <a:cxnLst/>
            <a:rect r="r" b="b" t="t" l="l"/>
            <a:pathLst>
              <a:path h="1702973" w="3943037">
                <a:moveTo>
                  <a:pt x="0" y="0"/>
                </a:moveTo>
                <a:lnTo>
                  <a:pt x="3943037" y="0"/>
                </a:lnTo>
                <a:lnTo>
                  <a:pt x="3943037" y="1702972"/>
                </a:lnTo>
                <a:lnTo>
                  <a:pt x="0" y="1702972"/>
                </a:lnTo>
                <a:lnTo>
                  <a:pt x="0" y="0"/>
                </a:lnTo>
                <a:close/>
              </a:path>
            </a:pathLst>
          </a:custGeom>
          <a:blipFill>
            <a:blip r:embed="rId3"/>
            <a:stretch>
              <a:fillRect l="0" t="0" r="0" b="0"/>
            </a:stretch>
          </a:blipFill>
        </p:spPr>
      </p:sp>
      <p:sp>
        <p:nvSpPr>
          <p:cNvPr name="Freeform 7" id="7"/>
          <p:cNvSpPr/>
          <p:nvPr/>
        </p:nvSpPr>
        <p:spPr>
          <a:xfrm flipH="false" flipV="false" rot="0">
            <a:off x="8550791" y="506826"/>
            <a:ext cx="4583891" cy="3646941"/>
          </a:xfrm>
          <a:custGeom>
            <a:avLst/>
            <a:gdLst/>
            <a:ahLst/>
            <a:cxnLst/>
            <a:rect r="r" b="b" t="t" l="l"/>
            <a:pathLst>
              <a:path h="3646941" w="4583891">
                <a:moveTo>
                  <a:pt x="0" y="0"/>
                </a:moveTo>
                <a:lnTo>
                  <a:pt x="4583890" y="0"/>
                </a:lnTo>
                <a:lnTo>
                  <a:pt x="4583890" y="3646941"/>
                </a:lnTo>
                <a:lnTo>
                  <a:pt x="0" y="3646941"/>
                </a:lnTo>
                <a:lnTo>
                  <a:pt x="0" y="0"/>
                </a:lnTo>
                <a:close/>
              </a:path>
            </a:pathLst>
          </a:custGeom>
          <a:blipFill>
            <a:blip r:embed="rId4"/>
            <a:stretch>
              <a:fillRect l="0" t="-3971" r="0" b="-3971"/>
            </a:stretch>
          </a:blipFill>
        </p:spPr>
      </p:sp>
      <p:sp>
        <p:nvSpPr>
          <p:cNvPr name="Freeform 8" id="8"/>
          <p:cNvSpPr/>
          <p:nvPr/>
        </p:nvSpPr>
        <p:spPr>
          <a:xfrm flipH="false" flipV="false" rot="0">
            <a:off x="13134681" y="480599"/>
            <a:ext cx="5032716" cy="3673167"/>
          </a:xfrm>
          <a:custGeom>
            <a:avLst/>
            <a:gdLst/>
            <a:ahLst/>
            <a:cxnLst/>
            <a:rect r="r" b="b" t="t" l="l"/>
            <a:pathLst>
              <a:path h="3673167" w="5032716">
                <a:moveTo>
                  <a:pt x="0" y="0"/>
                </a:moveTo>
                <a:lnTo>
                  <a:pt x="5032717" y="0"/>
                </a:lnTo>
                <a:lnTo>
                  <a:pt x="5032717" y="3673168"/>
                </a:lnTo>
                <a:lnTo>
                  <a:pt x="0" y="3673168"/>
                </a:lnTo>
                <a:lnTo>
                  <a:pt x="0" y="0"/>
                </a:lnTo>
                <a:close/>
              </a:path>
            </a:pathLst>
          </a:custGeom>
          <a:blipFill>
            <a:blip r:embed="rId5"/>
            <a:stretch>
              <a:fillRect l="0" t="0" r="0" b="0"/>
            </a:stretch>
          </a:blipFill>
        </p:spPr>
      </p:sp>
      <p:sp>
        <p:nvSpPr>
          <p:cNvPr name="TextBox 9" id="9"/>
          <p:cNvSpPr txBox="true"/>
          <p:nvPr/>
        </p:nvSpPr>
        <p:spPr>
          <a:xfrm rot="0">
            <a:off x="2341204" y="2763959"/>
            <a:ext cx="4575013" cy="1018540"/>
          </a:xfrm>
          <a:prstGeom prst="rect">
            <a:avLst/>
          </a:prstGeom>
        </p:spPr>
        <p:txBody>
          <a:bodyPr anchor="t" rtlCol="false" tIns="0" lIns="0" bIns="0" rIns="0">
            <a:spAutoFit/>
          </a:bodyPr>
          <a:lstStyle/>
          <a:p>
            <a:pPr algn="l">
              <a:lnSpc>
                <a:spcPts val="7279"/>
              </a:lnSpc>
            </a:pPr>
            <a:r>
              <a:rPr lang="en-US" sz="6999">
                <a:solidFill>
                  <a:srgbClr val="FFFFFF"/>
                </a:solidFill>
                <a:latin typeface="Poppins"/>
                <a:ea typeface="Poppins"/>
                <a:cs typeface="Poppins"/>
                <a:sym typeface="Poppins"/>
              </a:rPr>
              <a:t>Summary</a:t>
            </a:r>
          </a:p>
        </p:txBody>
      </p:sp>
      <p:sp>
        <p:nvSpPr>
          <p:cNvPr name="TextBox 10" id="10"/>
          <p:cNvSpPr txBox="true"/>
          <p:nvPr/>
        </p:nvSpPr>
        <p:spPr>
          <a:xfrm rot="0">
            <a:off x="2341204" y="5566468"/>
            <a:ext cx="5606883" cy="2978150"/>
          </a:xfrm>
          <a:prstGeom prst="rect">
            <a:avLst/>
          </a:prstGeom>
        </p:spPr>
        <p:txBody>
          <a:bodyPr anchor="t" rtlCol="false" tIns="0" lIns="0" bIns="0" rIns="0">
            <a:spAutoFit/>
          </a:bodyPr>
          <a:lstStyle/>
          <a:p>
            <a:pPr algn="just">
              <a:lnSpc>
                <a:spcPts val="3400"/>
              </a:lnSpc>
            </a:pPr>
            <a:r>
              <a:rPr lang="en-US" sz="2000">
                <a:solidFill>
                  <a:srgbClr val="FFFFFF"/>
                </a:solidFill>
                <a:latin typeface="Canva Sans"/>
                <a:ea typeface="Canva Sans"/>
                <a:cs typeface="Canva Sans"/>
                <a:sym typeface="Canva Sans"/>
              </a:rPr>
              <a:t>For the period of 2023 to 2025, logistics operations achieved almost flawless execution in terms of scheduling, with a </a:t>
            </a:r>
            <a:r>
              <a:rPr lang="en-US" b="true" sz="2000" u="sng">
                <a:solidFill>
                  <a:srgbClr val="FFFFFF"/>
                </a:solidFill>
                <a:latin typeface="Canva Sans Bold"/>
                <a:ea typeface="Canva Sans Bold"/>
                <a:cs typeface="Canva Sans Bold"/>
                <a:sym typeface="Canva Sans Bold"/>
              </a:rPr>
              <a:t>99.8%</a:t>
            </a:r>
            <a:r>
              <a:rPr lang="en-US" sz="2000">
                <a:solidFill>
                  <a:srgbClr val="FFFFFF"/>
                </a:solidFill>
                <a:latin typeface="Canva Sans"/>
                <a:ea typeface="Canva Sans"/>
                <a:cs typeface="Canva Sans"/>
                <a:sym typeface="Canva Sans"/>
              </a:rPr>
              <a:t> On-Time Delivery Rate. The logistics system is highly cost-efficient, with average logistics costs representing a small percentage </a:t>
            </a:r>
            <a:r>
              <a:rPr lang="en-US" b="true" sz="2000" u="sng">
                <a:solidFill>
                  <a:srgbClr val="FFFFFF"/>
                </a:solidFill>
                <a:latin typeface="Canva Sans Bold"/>
                <a:ea typeface="Canva Sans Bold"/>
                <a:cs typeface="Canva Sans Bold"/>
                <a:sym typeface="Canva Sans Bold"/>
              </a:rPr>
              <a:t>20%</a:t>
            </a:r>
            <a:r>
              <a:rPr lang="en-US" sz="2000">
                <a:solidFill>
                  <a:srgbClr val="FFFFFF"/>
                </a:solidFill>
                <a:latin typeface="Canva Sans"/>
                <a:ea typeface="Canva Sans"/>
                <a:cs typeface="Canva Sans"/>
                <a:sym typeface="Canva Sans"/>
              </a:rPr>
              <a:t> of total revenue.</a:t>
            </a:r>
          </a:p>
        </p:txBody>
      </p:sp>
      <p:sp>
        <p:nvSpPr>
          <p:cNvPr name="TextBox 11" id="11"/>
          <p:cNvSpPr txBox="true"/>
          <p:nvPr/>
        </p:nvSpPr>
        <p:spPr>
          <a:xfrm rot="0">
            <a:off x="8413355" y="5566468"/>
            <a:ext cx="6603021" cy="2978150"/>
          </a:xfrm>
          <a:prstGeom prst="rect">
            <a:avLst/>
          </a:prstGeom>
        </p:spPr>
        <p:txBody>
          <a:bodyPr anchor="t" rtlCol="false" tIns="0" lIns="0" bIns="0" rIns="0">
            <a:spAutoFit/>
          </a:bodyPr>
          <a:lstStyle/>
          <a:p>
            <a:pPr algn="just">
              <a:lnSpc>
                <a:spcPts val="3400"/>
              </a:lnSpc>
            </a:pPr>
            <a:r>
              <a:rPr lang="en-US" sz="2000">
                <a:solidFill>
                  <a:srgbClr val="FFFFFF"/>
                </a:solidFill>
                <a:latin typeface="Canva Sans"/>
                <a:ea typeface="Canva Sans"/>
                <a:cs typeface="Canva Sans"/>
                <a:sym typeface="Canva Sans"/>
              </a:rPr>
              <a:t>However, operational friction exists in fulfillment accuracy. While items arrive on time, the Perfect Order Percentage is only </a:t>
            </a:r>
            <a:r>
              <a:rPr lang="en-US" b="true" sz="2000" u="sng">
                <a:solidFill>
                  <a:srgbClr val="FFFFFF"/>
                </a:solidFill>
                <a:latin typeface="Canva Sans Bold"/>
                <a:ea typeface="Canva Sans Bold"/>
                <a:cs typeface="Canva Sans Bold"/>
                <a:sym typeface="Canva Sans Bold"/>
              </a:rPr>
              <a:t>17%</a:t>
            </a:r>
            <a:r>
              <a:rPr lang="en-US" sz="2000">
                <a:solidFill>
                  <a:srgbClr val="FFFFFF"/>
                </a:solidFill>
                <a:latin typeface="Canva Sans"/>
                <a:ea typeface="Canva Sans"/>
                <a:cs typeface="Canva Sans"/>
                <a:sym typeface="Canva Sans"/>
              </a:rPr>
              <a:t>. This low score is driven almost entirely by minor discrepancies in quantity (short shipments) and small defect/return rates present in nearly every order, rather than major logistics failures.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235441">
            <a:off x="15057837" y="3669270"/>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2">
              <a:alphaModFix amt="20999"/>
            </a:blip>
            <a:stretch>
              <a:fillRect l="0" t="0" r="0" b="0"/>
            </a:stretch>
          </a:blipFill>
          <a:ln cap="sq">
            <a:noFill/>
            <a:prstDash val="solid"/>
            <a:miter/>
          </a:ln>
        </p:spPr>
      </p:sp>
      <p:grpSp>
        <p:nvGrpSpPr>
          <p:cNvPr name="Group 3" id="3"/>
          <p:cNvGrpSpPr/>
          <p:nvPr/>
        </p:nvGrpSpPr>
        <p:grpSpPr>
          <a:xfrm rot="0">
            <a:off x="8413355" y="-1072128"/>
            <a:ext cx="11357123" cy="5778486"/>
            <a:chOff x="0" y="0"/>
            <a:chExt cx="6134649" cy="3121299"/>
          </a:xfrm>
        </p:grpSpPr>
        <p:sp>
          <p:nvSpPr>
            <p:cNvPr name="Freeform 4" id="4"/>
            <p:cNvSpPr/>
            <p:nvPr/>
          </p:nvSpPr>
          <p:spPr>
            <a:xfrm flipH="false" flipV="false" rot="0">
              <a:off x="0" y="0"/>
              <a:ext cx="6134649" cy="3121299"/>
            </a:xfrm>
            <a:custGeom>
              <a:avLst/>
              <a:gdLst/>
              <a:ahLst/>
              <a:cxnLst/>
              <a:rect r="r" b="b" t="t" l="l"/>
              <a:pathLst>
                <a:path h="3121299" w="6134649">
                  <a:moveTo>
                    <a:pt x="19066" y="0"/>
                  </a:moveTo>
                  <a:lnTo>
                    <a:pt x="6115583" y="0"/>
                  </a:lnTo>
                  <a:cubicBezTo>
                    <a:pt x="6126113" y="0"/>
                    <a:pt x="6134649" y="8536"/>
                    <a:pt x="6134649" y="19066"/>
                  </a:cubicBezTo>
                  <a:lnTo>
                    <a:pt x="6134649" y="3102234"/>
                  </a:lnTo>
                  <a:cubicBezTo>
                    <a:pt x="6134649" y="3107290"/>
                    <a:pt x="6132640" y="3112140"/>
                    <a:pt x="6129065" y="3115715"/>
                  </a:cubicBezTo>
                  <a:cubicBezTo>
                    <a:pt x="6125489" y="3119291"/>
                    <a:pt x="6120640" y="3121299"/>
                    <a:pt x="6115583" y="3121299"/>
                  </a:cubicBezTo>
                  <a:lnTo>
                    <a:pt x="19066" y="3121299"/>
                  </a:lnTo>
                  <a:cubicBezTo>
                    <a:pt x="8536" y="3121299"/>
                    <a:pt x="0" y="3112763"/>
                    <a:pt x="0" y="3102234"/>
                  </a:cubicBezTo>
                  <a:lnTo>
                    <a:pt x="0" y="19066"/>
                  </a:lnTo>
                  <a:cubicBezTo>
                    <a:pt x="0" y="8536"/>
                    <a:pt x="8536" y="0"/>
                    <a:pt x="1906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5" id="5"/>
            <p:cNvSpPr txBox="true"/>
            <p:nvPr/>
          </p:nvSpPr>
          <p:spPr>
            <a:xfrm>
              <a:off x="0" y="-38100"/>
              <a:ext cx="6134649" cy="315939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406086" y="0"/>
            <a:ext cx="3984855" cy="1492455"/>
          </a:xfrm>
          <a:custGeom>
            <a:avLst/>
            <a:gdLst/>
            <a:ahLst/>
            <a:cxnLst/>
            <a:rect r="r" b="b" t="t" l="l"/>
            <a:pathLst>
              <a:path h="1492455" w="3984855">
                <a:moveTo>
                  <a:pt x="0" y="0"/>
                </a:moveTo>
                <a:lnTo>
                  <a:pt x="3984855" y="0"/>
                </a:lnTo>
                <a:lnTo>
                  <a:pt x="3984855" y="1492455"/>
                </a:lnTo>
                <a:lnTo>
                  <a:pt x="0" y="1492455"/>
                </a:lnTo>
                <a:lnTo>
                  <a:pt x="0" y="0"/>
                </a:lnTo>
                <a:close/>
              </a:path>
            </a:pathLst>
          </a:custGeom>
          <a:blipFill>
            <a:blip r:embed="rId3"/>
            <a:stretch>
              <a:fillRect l="0" t="0" r="0" b="0"/>
            </a:stretch>
          </a:blipFill>
        </p:spPr>
      </p:sp>
      <p:sp>
        <p:nvSpPr>
          <p:cNvPr name="Freeform 7" id="7"/>
          <p:cNvSpPr/>
          <p:nvPr/>
        </p:nvSpPr>
        <p:spPr>
          <a:xfrm flipH="false" flipV="false" rot="0">
            <a:off x="12390941" y="868861"/>
            <a:ext cx="5897059" cy="3873130"/>
          </a:xfrm>
          <a:custGeom>
            <a:avLst/>
            <a:gdLst/>
            <a:ahLst/>
            <a:cxnLst/>
            <a:rect r="r" b="b" t="t" l="l"/>
            <a:pathLst>
              <a:path h="3873130" w="5897059">
                <a:moveTo>
                  <a:pt x="0" y="0"/>
                </a:moveTo>
                <a:lnTo>
                  <a:pt x="5897059" y="0"/>
                </a:lnTo>
                <a:lnTo>
                  <a:pt x="5897059" y="3873131"/>
                </a:lnTo>
                <a:lnTo>
                  <a:pt x="0" y="3873131"/>
                </a:lnTo>
                <a:lnTo>
                  <a:pt x="0" y="0"/>
                </a:lnTo>
                <a:close/>
              </a:path>
            </a:pathLst>
          </a:custGeom>
          <a:blipFill>
            <a:blip r:embed="rId4"/>
            <a:stretch>
              <a:fillRect l="0" t="0" r="0" b="0"/>
            </a:stretch>
          </a:blipFill>
        </p:spPr>
      </p:sp>
      <p:sp>
        <p:nvSpPr>
          <p:cNvPr name="TextBox 8" id="8"/>
          <p:cNvSpPr txBox="true"/>
          <p:nvPr/>
        </p:nvSpPr>
        <p:spPr>
          <a:xfrm rot="0">
            <a:off x="1030406" y="2898054"/>
            <a:ext cx="4575013" cy="1018540"/>
          </a:xfrm>
          <a:prstGeom prst="rect">
            <a:avLst/>
          </a:prstGeom>
        </p:spPr>
        <p:txBody>
          <a:bodyPr anchor="t" rtlCol="false" tIns="0" lIns="0" bIns="0" rIns="0">
            <a:spAutoFit/>
          </a:bodyPr>
          <a:lstStyle/>
          <a:p>
            <a:pPr algn="l">
              <a:lnSpc>
                <a:spcPts val="7279"/>
              </a:lnSpc>
            </a:pPr>
            <a:r>
              <a:rPr lang="en-US" sz="6999">
                <a:solidFill>
                  <a:srgbClr val="FFFFFF"/>
                </a:solidFill>
                <a:latin typeface="Poppins"/>
                <a:ea typeface="Poppins"/>
                <a:cs typeface="Poppins"/>
                <a:sym typeface="Poppins"/>
              </a:rPr>
              <a:t>Analysis</a:t>
            </a:r>
          </a:p>
        </p:txBody>
      </p:sp>
      <p:sp>
        <p:nvSpPr>
          <p:cNvPr name="TextBox 9" id="9"/>
          <p:cNvSpPr txBox="true"/>
          <p:nvPr/>
        </p:nvSpPr>
        <p:spPr>
          <a:xfrm rot="0">
            <a:off x="13351595" y="5547418"/>
            <a:ext cx="4936405" cy="428307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Logistics Efficiency &amp; Cost: </a:t>
            </a:r>
          </a:p>
          <a:p>
            <a:pPr algn="l">
              <a:lnSpc>
                <a:spcPts val="3400"/>
              </a:lnSpc>
            </a:pPr>
            <a:r>
              <a:rPr lang="en-US" sz="2000">
                <a:solidFill>
                  <a:srgbClr val="FFFFFF"/>
                </a:solidFill>
                <a:latin typeface="Poppins"/>
                <a:ea typeface="Poppins"/>
                <a:cs typeface="Poppins"/>
                <a:sym typeface="Poppins"/>
              </a:rPr>
              <a:t>The supply chain is exceptionally lean. The Average Transportation Cost per Unit is 60%, and total logistics costs consume less than 0.01% of Total Revenue. This suggests that the shipping methods utilized (likely a mix of bulk sea freight and land transport) are highly economical relative to the high value of the goods.</a:t>
            </a:r>
          </a:p>
        </p:txBody>
      </p:sp>
      <p:sp>
        <p:nvSpPr>
          <p:cNvPr name="TextBox 10" id="10"/>
          <p:cNvSpPr txBox="true"/>
          <p:nvPr/>
        </p:nvSpPr>
        <p:spPr>
          <a:xfrm rot="0">
            <a:off x="7904338" y="5547418"/>
            <a:ext cx="4988351" cy="428307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Delivery Speed vs. Reliability:</a:t>
            </a:r>
          </a:p>
          <a:p>
            <a:pPr algn="l">
              <a:lnSpc>
                <a:spcPts val="3400"/>
              </a:lnSpc>
            </a:pPr>
            <a:r>
              <a:rPr lang="en-US" sz="2000">
                <a:solidFill>
                  <a:srgbClr val="FFFFFF"/>
                </a:solidFill>
                <a:latin typeface="Poppins"/>
                <a:ea typeface="Poppins"/>
                <a:cs typeface="Poppins"/>
                <a:sym typeface="Poppins"/>
              </a:rPr>
              <a:t>The Average Delivery Time is </a:t>
            </a:r>
            <a:r>
              <a:rPr lang="en-US" b="true" sz="2000" u="sng">
                <a:solidFill>
                  <a:srgbClr val="FFFFFF"/>
                </a:solidFill>
                <a:latin typeface="Poppins Bold"/>
                <a:ea typeface="Poppins Bold"/>
                <a:cs typeface="Poppins Bold"/>
                <a:sym typeface="Poppins Bold"/>
              </a:rPr>
              <a:t>~43 days</a:t>
            </a:r>
            <a:r>
              <a:rPr lang="en-US" sz="2000">
                <a:solidFill>
                  <a:srgbClr val="FFFFFF"/>
                </a:solidFill>
                <a:latin typeface="Poppins"/>
                <a:ea typeface="Poppins"/>
                <a:cs typeface="Poppins"/>
                <a:sym typeface="Poppins"/>
              </a:rPr>
              <a:t>, which is standard for international supply chains involving manufacturing lead times. The critical insight is the zero variance; every single order arrived within its designated lead time. This predictability is a massive asset for inventory planning, allowing for precise Just-In-Time (JIT) strategies.</a:t>
            </a:r>
          </a:p>
        </p:txBody>
      </p:sp>
      <p:sp>
        <p:nvSpPr>
          <p:cNvPr name="TextBox 11" id="11"/>
          <p:cNvSpPr txBox="true"/>
          <p:nvPr/>
        </p:nvSpPr>
        <p:spPr>
          <a:xfrm rot="0">
            <a:off x="1030406" y="4690168"/>
            <a:ext cx="6416732" cy="514032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The "Perfect Order" Gap:</a:t>
            </a:r>
          </a:p>
          <a:p>
            <a:pPr algn="l">
              <a:lnSpc>
                <a:spcPts val="3400"/>
              </a:lnSpc>
            </a:pPr>
            <a:r>
              <a:rPr lang="en-US" sz="2000">
                <a:solidFill>
                  <a:srgbClr val="FFFFFF"/>
                </a:solidFill>
                <a:latin typeface="Poppins"/>
                <a:ea typeface="Poppins"/>
                <a:cs typeface="Poppins"/>
                <a:sym typeface="Poppins"/>
              </a:rPr>
              <a:t>Despite 99.8% on-time performance, the Perfect Order Percentage 17% reveals a hidden quality control issue.</a:t>
            </a:r>
          </a:p>
          <a:p>
            <a:pPr algn="l" marL="431801" indent="-215900" lvl="1">
              <a:lnSpc>
                <a:spcPts val="3400"/>
              </a:lnSpc>
              <a:buFont typeface="Arial"/>
              <a:buChar char="•"/>
            </a:pPr>
            <a:r>
              <a:rPr lang="en-US" sz="2000">
                <a:solidFill>
                  <a:srgbClr val="FFFFFF"/>
                </a:solidFill>
                <a:latin typeface="Poppins"/>
                <a:ea typeface="Poppins"/>
                <a:cs typeface="Poppins"/>
                <a:sym typeface="Poppins"/>
              </a:rPr>
              <a:t>The data shows that 83.38% of orders fail this metric not because they are late, but because of minor Short Shipments (Added Qty &lt; Ordered Qty) and Defects/Returns.</a:t>
            </a:r>
          </a:p>
          <a:p>
            <a:pPr algn="l" marL="431801" indent="-215900" lvl="1">
              <a:lnSpc>
                <a:spcPts val="3400"/>
              </a:lnSpc>
              <a:buFont typeface="Arial"/>
              <a:buChar char="•"/>
            </a:pPr>
            <a:r>
              <a:rPr lang="en-US" sz="2000">
                <a:solidFill>
                  <a:srgbClr val="FFFFFF"/>
                </a:solidFill>
                <a:latin typeface="Poppins"/>
                <a:ea typeface="Poppins"/>
                <a:cs typeface="Poppins"/>
                <a:sym typeface="Poppins"/>
              </a:rPr>
              <a:t>Almost every shipment has a small discrepancy (e.g., ordering 1,243 units and receiving 1,242), preventing it from being classified as "Perfect."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235441">
            <a:off x="15057837" y="3669270"/>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1028700" y="2744909"/>
            <a:ext cx="6730404" cy="807086"/>
          </a:xfrm>
          <a:prstGeom prst="rect">
            <a:avLst/>
          </a:prstGeom>
        </p:spPr>
        <p:txBody>
          <a:bodyPr anchor="t" rtlCol="false" tIns="0" lIns="0" bIns="0" rIns="0">
            <a:spAutoFit/>
          </a:bodyPr>
          <a:lstStyle/>
          <a:p>
            <a:pPr algn="l">
              <a:lnSpc>
                <a:spcPts val="5720"/>
              </a:lnSpc>
            </a:pPr>
            <a:r>
              <a:rPr lang="en-US" sz="5500">
                <a:solidFill>
                  <a:srgbClr val="FFFFFF"/>
                </a:solidFill>
                <a:latin typeface="Poppins"/>
                <a:ea typeface="Poppins"/>
                <a:cs typeface="Poppins"/>
                <a:sym typeface="Poppins"/>
              </a:rPr>
              <a:t>Recommendations</a:t>
            </a:r>
          </a:p>
        </p:txBody>
      </p:sp>
      <p:grpSp>
        <p:nvGrpSpPr>
          <p:cNvPr name="Group 4" id="4"/>
          <p:cNvGrpSpPr/>
          <p:nvPr/>
        </p:nvGrpSpPr>
        <p:grpSpPr>
          <a:xfrm rot="0">
            <a:off x="8413355" y="-1072128"/>
            <a:ext cx="11357123" cy="5778486"/>
            <a:chOff x="0" y="0"/>
            <a:chExt cx="6134649" cy="3121299"/>
          </a:xfrm>
        </p:grpSpPr>
        <p:sp>
          <p:nvSpPr>
            <p:cNvPr name="Freeform 5" id="5"/>
            <p:cNvSpPr/>
            <p:nvPr/>
          </p:nvSpPr>
          <p:spPr>
            <a:xfrm flipH="false" flipV="false" rot="0">
              <a:off x="0" y="0"/>
              <a:ext cx="6134649" cy="3121299"/>
            </a:xfrm>
            <a:custGeom>
              <a:avLst/>
              <a:gdLst/>
              <a:ahLst/>
              <a:cxnLst/>
              <a:rect r="r" b="b" t="t" l="l"/>
              <a:pathLst>
                <a:path h="3121299" w="6134649">
                  <a:moveTo>
                    <a:pt x="19066" y="0"/>
                  </a:moveTo>
                  <a:lnTo>
                    <a:pt x="6115583" y="0"/>
                  </a:lnTo>
                  <a:cubicBezTo>
                    <a:pt x="6126113" y="0"/>
                    <a:pt x="6134649" y="8536"/>
                    <a:pt x="6134649" y="19066"/>
                  </a:cubicBezTo>
                  <a:lnTo>
                    <a:pt x="6134649" y="3102234"/>
                  </a:lnTo>
                  <a:cubicBezTo>
                    <a:pt x="6134649" y="3107290"/>
                    <a:pt x="6132640" y="3112140"/>
                    <a:pt x="6129065" y="3115715"/>
                  </a:cubicBezTo>
                  <a:cubicBezTo>
                    <a:pt x="6125489" y="3119291"/>
                    <a:pt x="6120640" y="3121299"/>
                    <a:pt x="6115583" y="3121299"/>
                  </a:cubicBezTo>
                  <a:lnTo>
                    <a:pt x="19066" y="3121299"/>
                  </a:lnTo>
                  <a:cubicBezTo>
                    <a:pt x="8536" y="3121299"/>
                    <a:pt x="0" y="3112763"/>
                    <a:pt x="0" y="3102234"/>
                  </a:cubicBezTo>
                  <a:lnTo>
                    <a:pt x="0" y="19066"/>
                  </a:lnTo>
                  <a:cubicBezTo>
                    <a:pt x="0" y="8536"/>
                    <a:pt x="8536" y="0"/>
                    <a:pt x="1906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6134649" cy="315939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8835917" y="-304125"/>
            <a:ext cx="4565789" cy="4584330"/>
            <a:chOff x="0" y="0"/>
            <a:chExt cx="404756" cy="406400"/>
          </a:xfrm>
        </p:grpSpPr>
        <p:sp>
          <p:nvSpPr>
            <p:cNvPr name="Freeform 8" id="8"/>
            <p:cNvSpPr/>
            <p:nvPr/>
          </p:nvSpPr>
          <p:spPr>
            <a:xfrm flipH="false" flipV="false" rot="0">
              <a:off x="0" y="0"/>
              <a:ext cx="404756" cy="406400"/>
            </a:xfrm>
            <a:custGeom>
              <a:avLst/>
              <a:gdLst/>
              <a:ahLst/>
              <a:cxnLst/>
              <a:rect r="r" b="b" t="t" l="l"/>
              <a:pathLst>
                <a:path h="406400" w="404756">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3"/>
              <a:stretch>
                <a:fillRect l="-45171" t="0" r="-45171" b="0"/>
              </a:stretch>
            </a:blipFill>
          </p:spPr>
        </p:sp>
      </p:grpSp>
      <p:grpSp>
        <p:nvGrpSpPr>
          <p:cNvPr name="Group 9" id="9"/>
          <p:cNvGrpSpPr/>
          <p:nvPr/>
        </p:nvGrpSpPr>
        <p:grpSpPr>
          <a:xfrm rot="0">
            <a:off x="13904718" y="-304125"/>
            <a:ext cx="4565789" cy="4584330"/>
            <a:chOff x="0" y="0"/>
            <a:chExt cx="404756" cy="406400"/>
          </a:xfrm>
        </p:grpSpPr>
        <p:sp>
          <p:nvSpPr>
            <p:cNvPr name="Freeform 10" id="10"/>
            <p:cNvSpPr/>
            <p:nvPr/>
          </p:nvSpPr>
          <p:spPr>
            <a:xfrm flipH="false" flipV="false" rot="0">
              <a:off x="0" y="0"/>
              <a:ext cx="404756" cy="406400"/>
            </a:xfrm>
            <a:custGeom>
              <a:avLst/>
              <a:gdLst/>
              <a:ahLst/>
              <a:cxnLst/>
              <a:rect r="r" b="b" t="t" l="l"/>
              <a:pathLst>
                <a:path h="406400" w="404756">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4"/>
              <a:stretch>
                <a:fillRect l="-25351" t="0" r="-25351" b="0"/>
              </a:stretch>
            </a:blipFill>
          </p:spPr>
        </p:sp>
      </p:grpSp>
      <p:sp>
        <p:nvSpPr>
          <p:cNvPr name="TextBox 11" id="11"/>
          <p:cNvSpPr txBox="true"/>
          <p:nvPr/>
        </p:nvSpPr>
        <p:spPr>
          <a:xfrm rot="0">
            <a:off x="12654383" y="5566468"/>
            <a:ext cx="5044446" cy="3406775"/>
          </a:xfrm>
          <a:prstGeom prst="rect">
            <a:avLst/>
          </a:prstGeom>
        </p:spPr>
        <p:txBody>
          <a:bodyPr anchor="t" rtlCol="false" tIns="0" lIns="0" bIns="0" rIns="0">
            <a:spAutoFit/>
          </a:bodyPr>
          <a:lstStyle/>
          <a:p>
            <a:pPr algn="l">
              <a:lnSpc>
                <a:spcPts val="3400"/>
              </a:lnSpc>
            </a:pPr>
            <a:r>
              <a:rPr lang="en-US" sz="2000">
                <a:solidFill>
                  <a:srgbClr val="FFFFFF"/>
                </a:solidFill>
                <a:latin typeface="Canva Sans"/>
                <a:ea typeface="Canva Sans"/>
                <a:cs typeface="Canva Sans"/>
                <a:sym typeface="Canva Sans"/>
              </a:rPr>
              <a:t>Cost Re-investment:</a:t>
            </a:r>
          </a:p>
          <a:p>
            <a:pPr algn="l">
              <a:lnSpc>
                <a:spcPts val="3400"/>
              </a:lnSpc>
            </a:pPr>
            <a:r>
              <a:rPr lang="en-US" sz="2000">
                <a:solidFill>
                  <a:srgbClr val="FFFFFF"/>
                </a:solidFill>
                <a:latin typeface="Canva Sans"/>
                <a:ea typeface="Canva Sans"/>
                <a:cs typeface="Canva Sans"/>
                <a:sym typeface="Canva Sans"/>
              </a:rPr>
              <a:t>The logistics cost 20% is low, but it implies one could have room to spend abit. If faster lead times are needed (e.g., reducing the 43-day cycle), one can afford to upgrade some shipments to Express or Air Freight without materially impacting profit margins.</a:t>
            </a:r>
          </a:p>
        </p:txBody>
      </p:sp>
      <p:sp>
        <p:nvSpPr>
          <p:cNvPr name="TextBox 12" id="12"/>
          <p:cNvSpPr txBox="true"/>
          <p:nvPr/>
        </p:nvSpPr>
        <p:spPr>
          <a:xfrm rot="0">
            <a:off x="7729792" y="5566468"/>
            <a:ext cx="4356187" cy="3406775"/>
          </a:xfrm>
          <a:prstGeom prst="rect">
            <a:avLst/>
          </a:prstGeom>
        </p:spPr>
        <p:txBody>
          <a:bodyPr anchor="t" rtlCol="false" tIns="0" lIns="0" bIns="0" rIns="0">
            <a:spAutoFit/>
          </a:bodyPr>
          <a:lstStyle/>
          <a:p>
            <a:pPr algn="l">
              <a:lnSpc>
                <a:spcPts val="3400"/>
              </a:lnSpc>
            </a:pPr>
            <a:r>
              <a:rPr lang="en-US" sz="2000">
                <a:solidFill>
                  <a:srgbClr val="FFFFFF"/>
                </a:solidFill>
                <a:latin typeface="Canva Sans"/>
                <a:ea typeface="Canva Sans"/>
                <a:cs typeface="Canva Sans"/>
                <a:sym typeface="Canva Sans"/>
              </a:rPr>
              <a:t>Inventory Optimization:</a:t>
            </a:r>
          </a:p>
          <a:p>
            <a:pPr algn="l">
              <a:lnSpc>
                <a:spcPts val="3400"/>
              </a:lnSpc>
            </a:pPr>
            <a:r>
              <a:rPr lang="en-US" sz="2000">
                <a:solidFill>
                  <a:srgbClr val="FFFFFF"/>
                </a:solidFill>
                <a:latin typeface="Canva Sans"/>
                <a:ea typeface="Canva Sans"/>
                <a:cs typeface="Canva Sans"/>
                <a:sym typeface="Canva Sans"/>
              </a:rPr>
              <a:t>With 0.2% delay risk, one can aggressively reduce safety stock levels for the 2025–2026 forecast period. The reliability of the 43-day cycle allows for tighter capital management without risking stockouts.</a:t>
            </a:r>
          </a:p>
        </p:txBody>
      </p:sp>
      <p:sp>
        <p:nvSpPr>
          <p:cNvPr name="TextBox 13" id="13"/>
          <p:cNvSpPr txBox="true"/>
          <p:nvPr/>
        </p:nvSpPr>
        <p:spPr>
          <a:xfrm rot="0">
            <a:off x="1028700" y="5566468"/>
            <a:ext cx="6132688" cy="3406775"/>
          </a:xfrm>
          <a:prstGeom prst="rect">
            <a:avLst/>
          </a:prstGeom>
        </p:spPr>
        <p:txBody>
          <a:bodyPr anchor="t" rtlCol="false" tIns="0" lIns="0" bIns="0" rIns="0">
            <a:spAutoFit/>
          </a:bodyPr>
          <a:lstStyle/>
          <a:p>
            <a:pPr algn="l">
              <a:lnSpc>
                <a:spcPts val="3400"/>
              </a:lnSpc>
            </a:pPr>
            <a:r>
              <a:rPr lang="en-US" sz="2000">
                <a:solidFill>
                  <a:srgbClr val="FFFFFF"/>
                </a:solidFill>
                <a:latin typeface="Canva Sans"/>
                <a:ea typeface="Canva Sans"/>
                <a:cs typeface="Canva Sans"/>
                <a:sym typeface="Canva Sans"/>
              </a:rPr>
              <a:t>Shift Focus from Logistics to QA:</a:t>
            </a:r>
          </a:p>
          <a:p>
            <a:pPr algn="l">
              <a:lnSpc>
                <a:spcPts val="3400"/>
              </a:lnSpc>
            </a:pPr>
            <a:r>
              <a:rPr lang="en-US" sz="2000">
                <a:solidFill>
                  <a:srgbClr val="FFFFFF"/>
                </a:solidFill>
                <a:latin typeface="Canva Sans"/>
                <a:ea typeface="Canva Sans"/>
                <a:cs typeface="Canva Sans"/>
                <a:sym typeface="Canva Sans"/>
              </a:rPr>
              <a:t>Since delivery timing is almost perfect, management attention should pivot to Vendor Compliance. Investigate why nearly every shipment has minor quantity shortages or defects. Implementing a stricter "In-Full" policy with suppliers could raise the Perfect Order Rate significantly.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42898" y="939412"/>
            <a:ext cx="7523125" cy="1943876"/>
            <a:chOff x="0" y="0"/>
            <a:chExt cx="3612214" cy="933348"/>
          </a:xfrm>
        </p:grpSpPr>
        <p:sp>
          <p:nvSpPr>
            <p:cNvPr name="Freeform 3" id="3"/>
            <p:cNvSpPr/>
            <p:nvPr/>
          </p:nvSpPr>
          <p:spPr>
            <a:xfrm flipH="false" flipV="false" rot="0">
              <a:off x="0" y="0"/>
              <a:ext cx="3612214" cy="933348"/>
            </a:xfrm>
            <a:custGeom>
              <a:avLst/>
              <a:gdLst/>
              <a:ahLst/>
              <a:cxnLst/>
              <a:rect r="r" b="b" t="t" l="l"/>
              <a:pathLst>
                <a:path h="933348" w="3612214">
                  <a:moveTo>
                    <a:pt x="3612214" y="466674"/>
                  </a:moveTo>
                  <a:lnTo>
                    <a:pt x="3205814" y="0"/>
                  </a:lnTo>
                  <a:lnTo>
                    <a:pt x="3205814" y="203200"/>
                  </a:lnTo>
                  <a:lnTo>
                    <a:pt x="0" y="203200"/>
                  </a:lnTo>
                  <a:lnTo>
                    <a:pt x="0" y="730148"/>
                  </a:lnTo>
                  <a:lnTo>
                    <a:pt x="3205814" y="730148"/>
                  </a:lnTo>
                  <a:lnTo>
                    <a:pt x="3205814" y="933348"/>
                  </a:lnTo>
                  <a:lnTo>
                    <a:pt x="3612214" y="466674"/>
                  </a:lnTo>
                  <a:close/>
                </a:path>
              </a:pathLst>
            </a:custGeom>
            <a:solidFill>
              <a:srgbClr val="000000">
                <a:alpha val="0"/>
              </a:srgbClr>
            </a:solidFill>
            <a:ln w="28575" cap="sq">
              <a:gradFill>
                <a:gsLst>
                  <a:gs pos="0">
                    <a:srgbClr val="B900BC">
                      <a:alpha val="100000"/>
                    </a:srgbClr>
                  </a:gs>
                  <a:gs pos="100000">
                    <a:srgbClr val="009CFF">
                      <a:alpha val="100000"/>
                    </a:srgbClr>
                  </a:gs>
                </a:gsLst>
                <a:lin ang="0"/>
              </a:gradFill>
              <a:prstDash val="solid"/>
              <a:miter/>
            </a:ln>
          </p:spPr>
        </p:sp>
        <p:sp>
          <p:nvSpPr>
            <p:cNvPr name="TextBox 4" id="4"/>
            <p:cNvSpPr txBox="true"/>
            <p:nvPr/>
          </p:nvSpPr>
          <p:spPr>
            <a:xfrm>
              <a:off x="0" y="165100"/>
              <a:ext cx="3510614" cy="56504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4235441">
            <a:off x="1070212" y="1852084"/>
            <a:ext cx="10149579" cy="11870853"/>
          </a:xfrm>
          <a:custGeom>
            <a:avLst/>
            <a:gdLst/>
            <a:ahLst/>
            <a:cxnLst/>
            <a:rect r="r" b="b" t="t" l="l"/>
            <a:pathLst>
              <a:path h="11870853" w="10149579">
                <a:moveTo>
                  <a:pt x="0" y="0"/>
                </a:moveTo>
                <a:lnTo>
                  <a:pt x="10149579" y="0"/>
                </a:lnTo>
                <a:lnTo>
                  <a:pt x="10149579" y="11870853"/>
                </a:lnTo>
                <a:lnTo>
                  <a:pt x="0" y="11870853"/>
                </a:lnTo>
                <a:lnTo>
                  <a:pt x="0" y="0"/>
                </a:lnTo>
                <a:close/>
              </a:path>
            </a:pathLst>
          </a:custGeom>
          <a:blipFill>
            <a:blip r:embed="rId2">
              <a:alphaModFix amt="20999"/>
            </a:blip>
            <a:stretch>
              <a:fillRect l="0" t="0" r="0" b="0"/>
            </a:stretch>
          </a:blipFill>
          <a:ln cap="sq">
            <a:noFill/>
            <a:prstDash val="solid"/>
            <a:miter/>
          </a:ln>
        </p:spPr>
      </p:sp>
      <p:grpSp>
        <p:nvGrpSpPr>
          <p:cNvPr name="Group 6" id="6"/>
          <p:cNvGrpSpPr/>
          <p:nvPr/>
        </p:nvGrpSpPr>
        <p:grpSpPr>
          <a:xfrm rot="0">
            <a:off x="8456828" y="1911350"/>
            <a:ext cx="9403594" cy="7494046"/>
            <a:chOff x="0" y="0"/>
            <a:chExt cx="5079433" cy="4047974"/>
          </a:xfrm>
        </p:grpSpPr>
        <p:sp>
          <p:nvSpPr>
            <p:cNvPr name="Freeform 7" id="7"/>
            <p:cNvSpPr/>
            <p:nvPr/>
          </p:nvSpPr>
          <p:spPr>
            <a:xfrm flipH="false" flipV="false" rot="0">
              <a:off x="0" y="0"/>
              <a:ext cx="5079433" cy="4047974"/>
            </a:xfrm>
            <a:custGeom>
              <a:avLst/>
              <a:gdLst/>
              <a:ahLst/>
              <a:cxnLst/>
              <a:rect r="r" b="b" t="t" l="l"/>
              <a:pathLst>
                <a:path h="4047974" w="5079433">
                  <a:moveTo>
                    <a:pt x="23027" y="0"/>
                  </a:moveTo>
                  <a:lnTo>
                    <a:pt x="5056407" y="0"/>
                  </a:lnTo>
                  <a:cubicBezTo>
                    <a:pt x="5069124" y="0"/>
                    <a:pt x="5079433" y="10309"/>
                    <a:pt x="5079433" y="23027"/>
                  </a:cubicBezTo>
                  <a:lnTo>
                    <a:pt x="5079433" y="4024948"/>
                  </a:lnTo>
                  <a:cubicBezTo>
                    <a:pt x="5079433" y="4037665"/>
                    <a:pt x="5069124" y="4047974"/>
                    <a:pt x="5056407" y="4047974"/>
                  </a:cubicBezTo>
                  <a:lnTo>
                    <a:pt x="23027" y="4047974"/>
                  </a:lnTo>
                  <a:cubicBezTo>
                    <a:pt x="16920" y="4047974"/>
                    <a:pt x="11063" y="4045548"/>
                    <a:pt x="6744" y="4041230"/>
                  </a:cubicBezTo>
                  <a:cubicBezTo>
                    <a:pt x="2426" y="4036912"/>
                    <a:pt x="0" y="4031055"/>
                    <a:pt x="0" y="4024948"/>
                  </a:cubicBezTo>
                  <a:lnTo>
                    <a:pt x="0" y="23027"/>
                  </a:lnTo>
                  <a:cubicBezTo>
                    <a:pt x="0" y="16920"/>
                    <a:pt x="2426" y="11063"/>
                    <a:pt x="6744" y="6744"/>
                  </a:cubicBezTo>
                  <a:cubicBezTo>
                    <a:pt x="11063" y="2426"/>
                    <a:pt x="16920" y="0"/>
                    <a:pt x="23027"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8" id="8"/>
            <p:cNvSpPr txBox="true"/>
            <p:nvPr/>
          </p:nvSpPr>
          <p:spPr>
            <a:xfrm>
              <a:off x="0" y="-38100"/>
              <a:ext cx="5079433" cy="4086074"/>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8551825" y="2588949"/>
            <a:ext cx="9213601" cy="6138847"/>
          </a:xfrm>
          <a:custGeom>
            <a:avLst/>
            <a:gdLst/>
            <a:ahLst/>
            <a:cxnLst/>
            <a:rect r="r" b="b" t="t" l="l"/>
            <a:pathLst>
              <a:path h="6138847" w="9213601">
                <a:moveTo>
                  <a:pt x="0" y="0"/>
                </a:moveTo>
                <a:lnTo>
                  <a:pt x="9213601" y="0"/>
                </a:lnTo>
                <a:lnTo>
                  <a:pt x="9213601" y="6138847"/>
                </a:lnTo>
                <a:lnTo>
                  <a:pt x="0" y="6138847"/>
                </a:lnTo>
                <a:lnTo>
                  <a:pt x="0" y="0"/>
                </a:lnTo>
                <a:close/>
              </a:path>
            </a:pathLst>
          </a:custGeom>
          <a:blipFill>
            <a:blip r:embed="rId3"/>
            <a:stretch>
              <a:fillRect l="-17059" t="-4635" r="-10381" b="-4628"/>
            </a:stretch>
          </a:blipFill>
        </p:spPr>
      </p:sp>
      <p:sp>
        <p:nvSpPr>
          <p:cNvPr name="TextBox 10" id="10"/>
          <p:cNvSpPr txBox="true"/>
          <p:nvPr/>
        </p:nvSpPr>
        <p:spPr>
          <a:xfrm rot="0">
            <a:off x="279581" y="2846293"/>
            <a:ext cx="7675416" cy="7267458"/>
          </a:xfrm>
          <a:prstGeom prst="rect">
            <a:avLst/>
          </a:prstGeom>
        </p:spPr>
        <p:txBody>
          <a:bodyPr anchor="t" rtlCol="false" tIns="0" lIns="0" bIns="0" rIns="0">
            <a:spAutoFit/>
          </a:bodyPr>
          <a:lstStyle/>
          <a:p>
            <a:pPr algn="l" marL="528364" indent="-264182" lvl="1">
              <a:lnSpc>
                <a:spcPts val="4160"/>
              </a:lnSpc>
              <a:buFont typeface="Arial"/>
              <a:buChar char="•"/>
            </a:pPr>
            <a:r>
              <a:rPr lang="en-US" sz="2447">
                <a:solidFill>
                  <a:srgbClr val="FFFFFF"/>
                </a:solidFill>
                <a:latin typeface="Poppins"/>
                <a:ea typeface="Poppins"/>
                <a:cs typeface="Poppins"/>
                <a:sym typeface="Poppins"/>
              </a:rPr>
              <a:t>The main cost drivers in the supply chain and their direct impact on margin.</a:t>
            </a:r>
          </a:p>
          <a:p>
            <a:pPr algn="l" marL="528364" indent="-264182" lvl="1">
              <a:lnSpc>
                <a:spcPts val="4160"/>
              </a:lnSpc>
              <a:buFont typeface="Arial"/>
              <a:buChar char="•"/>
            </a:pPr>
            <a:r>
              <a:rPr lang="en-US" sz="2447">
                <a:solidFill>
                  <a:srgbClr val="FFFFFF"/>
                </a:solidFill>
                <a:latin typeface="Poppins"/>
                <a:ea typeface="Poppins"/>
                <a:cs typeface="Poppins"/>
                <a:sym typeface="Poppins"/>
              </a:rPr>
              <a:t>T</a:t>
            </a:r>
            <a:r>
              <a:rPr lang="en-US" sz="2447">
                <a:solidFill>
                  <a:srgbClr val="FFFFFF"/>
                </a:solidFill>
                <a:latin typeface="Poppins"/>
                <a:ea typeface="Poppins"/>
                <a:cs typeface="Poppins"/>
                <a:sym typeface="Poppins"/>
              </a:rPr>
              <a:t>op KPIs to reference: PROFIT $51.71bn; Cost of Defects $220M; Shipping Cost $20.06M; Supply Chain Cost = 12% of Revenue; 21% of Total Cost.</a:t>
            </a:r>
          </a:p>
          <a:p>
            <a:pPr algn="l" marL="528364" indent="-264182" lvl="1">
              <a:lnSpc>
                <a:spcPts val="4160"/>
              </a:lnSpc>
              <a:buFont typeface="Arial"/>
              <a:buChar char="•"/>
            </a:pPr>
            <a:r>
              <a:rPr lang="en-US" sz="2447">
                <a:solidFill>
                  <a:srgbClr val="FFFFFF"/>
                </a:solidFill>
                <a:latin typeface="Poppins"/>
                <a:ea typeface="Poppins"/>
                <a:cs typeface="Poppins"/>
                <a:sym typeface="Poppins"/>
              </a:rPr>
              <a:t>Cost lines:</a:t>
            </a:r>
          </a:p>
          <a:p>
            <a:pPr algn="l" marL="528364" indent="-264182" lvl="1">
              <a:lnSpc>
                <a:spcPts val="4160"/>
              </a:lnSpc>
              <a:buFont typeface="Arial"/>
              <a:buChar char="•"/>
            </a:pPr>
            <a:r>
              <a:rPr lang="en-US" sz="2447">
                <a:solidFill>
                  <a:srgbClr val="FFFFFF"/>
                </a:solidFill>
                <a:latin typeface="Poppins"/>
                <a:ea typeface="Poppins"/>
                <a:cs typeface="Poppins"/>
                <a:sym typeface="Poppins"/>
              </a:rPr>
              <a:t>Cost of Defects: $220M — direct margin leak and customer‑experience risk.</a:t>
            </a:r>
          </a:p>
          <a:p>
            <a:pPr algn="l" marL="528364" indent="-264182" lvl="1">
              <a:lnSpc>
                <a:spcPts val="4160"/>
              </a:lnSpc>
              <a:buFont typeface="Arial"/>
              <a:buChar char="•"/>
            </a:pPr>
            <a:r>
              <a:rPr lang="en-US" sz="2447">
                <a:solidFill>
                  <a:srgbClr val="FFFFFF"/>
                </a:solidFill>
                <a:latin typeface="Poppins"/>
                <a:ea typeface="Poppins"/>
                <a:cs typeface="Poppins"/>
                <a:sym typeface="Poppins"/>
              </a:rPr>
              <a:t>Procurement cost per unit: $1.2K.</a:t>
            </a:r>
          </a:p>
          <a:p>
            <a:pPr algn="l" marL="528364" indent="-264182" lvl="1">
              <a:lnSpc>
                <a:spcPts val="4160"/>
              </a:lnSpc>
              <a:buFont typeface="Arial"/>
              <a:buChar char="•"/>
            </a:pPr>
            <a:r>
              <a:rPr lang="en-US" sz="2447">
                <a:solidFill>
                  <a:srgbClr val="FFFFFF"/>
                </a:solidFill>
                <a:latin typeface="Poppins"/>
                <a:ea typeface="Poppins"/>
                <a:cs typeface="Poppins"/>
                <a:sym typeface="Poppins"/>
              </a:rPr>
              <a:t>Shipping cost: $20.06M.</a:t>
            </a:r>
          </a:p>
          <a:p>
            <a:pPr algn="l" marL="528364" indent="-264182" lvl="1">
              <a:lnSpc>
                <a:spcPts val="4160"/>
              </a:lnSpc>
              <a:buFont typeface="Arial"/>
              <a:buChar char="•"/>
            </a:pPr>
            <a:r>
              <a:rPr lang="en-US" sz="2447">
                <a:solidFill>
                  <a:srgbClr val="FFFFFF"/>
                </a:solidFill>
                <a:latin typeface="Poppins"/>
                <a:ea typeface="Poppins"/>
                <a:cs typeface="Poppins"/>
                <a:sym typeface="Poppins"/>
              </a:rPr>
              <a:t>Storage &amp; Handling: $2.2M.</a:t>
            </a:r>
          </a:p>
          <a:p>
            <a:pPr algn="l" marL="528364" indent="-264182" lvl="1">
              <a:lnSpc>
                <a:spcPts val="4160"/>
              </a:lnSpc>
              <a:buFont typeface="Arial"/>
              <a:buChar char="•"/>
            </a:pPr>
            <a:r>
              <a:rPr lang="en-US" sz="2447">
                <a:solidFill>
                  <a:srgbClr val="FFFFFF"/>
                </a:solidFill>
                <a:latin typeface="Poppins"/>
                <a:ea typeface="Poppins"/>
                <a:cs typeface="Poppins"/>
                <a:sym typeface="Poppins"/>
              </a:rPr>
              <a:t>Selling cost: $110M.</a:t>
            </a:r>
          </a:p>
          <a:p>
            <a:pPr algn="l">
              <a:lnSpc>
                <a:spcPts val="4160"/>
              </a:lnSpc>
            </a:pPr>
          </a:p>
        </p:txBody>
      </p:sp>
      <p:sp>
        <p:nvSpPr>
          <p:cNvPr name="TextBox 11" id="11"/>
          <p:cNvSpPr txBox="true"/>
          <p:nvPr/>
        </p:nvSpPr>
        <p:spPr>
          <a:xfrm rot="0">
            <a:off x="-691319" y="1571412"/>
            <a:ext cx="9617216" cy="717975"/>
          </a:xfrm>
          <a:prstGeom prst="rect">
            <a:avLst/>
          </a:prstGeom>
        </p:spPr>
        <p:txBody>
          <a:bodyPr anchor="t" rtlCol="false" tIns="0" lIns="0" bIns="0" rIns="0">
            <a:spAutoFit/>
          </a:bodyPr>
          <a:lstStyle/>
          <a:p>
            <a:pPr algn="ctr">
              <a:lnSpc>
                <a:spcPts val="5177"/>
              </a:lnSpc>
            </a:pPr>
            <a:r>
              <a:rPr lang="en-US" sz="4978" b="true">
                <a:solidFill>
                  <a:srgbClr val="41B8D5"/>
                </a:solidFill>
                <a:latin typeface="Poppins Bold"/>
                <a:ea typeface="Poppins Bold"/>
                <a:cs typeface="Poppins Bold"/>
                <a:sym typeface="Poppins Bold"/>
              </a:rPr>
              <a:t>Costs Overview</a:t>
            </a:r>
          </a:p>
        </p:txBody>
      </p:sp>
      <p:grpSp>
        <p:nvGrpSpPr>
          <p:cNvPr name="Group 12" id="12"/>
          <p:cNvGrpSpPr/>
          <p:nvPr/>
        </p:nvGrpSpPr>
        <p:grpSpPr>
          <a:xfrm rot="0">
            <a:off x="17661222" y="-2231245"/>
            <a:ext cx="2152602" cy="4142595"/>
            <a:chOff x="0" y="0"/>
            <a:chExt cx="1253080" cy="2411502"/>
          </a:xfrm>
        </p:grpSpPr>
        <p:sp>
          <p:nvSpPr>
            <p:cNvPr name="Freeform 13" id="13"/>
            <p:cNvSpPr/>
            <p:nvPr/>
          </p:nvSpPr>
          <p:spPr>
            <a:xfrm flipH="false" flipV="false" rot="0">
              <a:off x="0" y="0"/>
              <a:ext cx="1253080" cy="2411502"/>
            </a:xfrm>
            <a:custGeom>
              <a:avLst/>
              <a:gdLst/>
              <a:ahLst/>
              <a:cxnLst/>
              <a:rect r="r" b="b" t="t" l="l"/>
              <a:pathLst>
                <a:path h="2411502" w="1253080">
                  <a:moveTo>
                    <a:pt x="100592" y="0"/>
                  </a:moveTo>
                  <a:lnTo>
                    <a:pt x="1152489" y="0"/>
                  </a:lnTo>
                  <a:cubicBezTo>
                    <a:pt x="1179167" y="0"/>
                    <a:pt x="1204753" y="10598"/>
                    <a:pt x="1223618" y="29463"/>
                  </a:cubicBezTo>
                  <a:cubicBezTo>
                    <a:pt x="1242482" y="48327"/>
                    <a:pt x="1253080" y="73913"/>
                    <a:pt x="1253080" y="100592"/>
                  </a:cubicBezTo>
                  <a:lnTo>
                    <a:pt x="1253080" y="2310910"/>
                  </a:lnTo>
                  <a:cubicBezTo>
                    <a:pt x="1253080" y="2337589"/>
                    <a:pt x="1242482" y="2363175"/>
                    <a:pt x="1223618" y="2382039"/>
                  </a:cubicBezTo>
                  <a:cubicBezTo>
                    <a:pt x="1204753" y="2400904"/>
                    <a:pt x="1179167" y="2411502"/>
                    <a:pt x="1152489" y="2411502"/>
                  </a:cubicBezTo>
                  <a:lnTo>
                    <a:pt x="100592" y="2411502"/>
                  </a:lnTo>
                  <a:cubicBezTo>
                    <a:pt x="73913" y="2411502"/>
                    <a:pt x="48327" y="2400904"/>
                    <a:pt x="29463" y="2382039"/>
                  </a:cubicBezTo>
                  <a:cubicBezTo>
                    <a:pt x="10598" y="2363175"/>
                    <a:pt x="0" y="2337589"/>
                    <a:pt x="0" y="2310910"/>
                  </a:cubicBezTo>
                  <a:lnTo>
                    <a:pt x="0" y="100592"/>
                  </a:lnTo>
                  <a:cubicBezTo>
                    <a:pt x="0" y="73913"/>
                    <a:pt x="10598" y="48327"/>
                    <a:pt x="29463" y="29463"/>
                  </a:cubicBezTo>
                  <a:cubicBezTo>
                    <a:pt x="48327" y="10598"/>
                    <a:pt x="73913" y="0"/>
                    <a:pt x="100592"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4" id="14"/>
            <p:cNvSpPr txBox="true"/>
            <p:nvPr/>
          </p:nvSpPr>
          <p:spPr>
            <a:xfrm>
              <a:off x="0" y="-38100"/>
              <a:ext cx="1253080" cy="2449602"/>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272753">
            <a:off x="8017998" y="-2811364"/>
            <a:ext cx="13186800" cy="15423158"/>
          </a:xfrm>
          <a:custGeom>
            <a:avLst/>
            <a:gdLst/>
            <a:ahLst/>
            <a:cxnLst/>
            <a:rect r="r" b="b" t="t" l="l"/>
            <a:pathLst>
              <a:path h="15423158" w="13186800">
                <a:moveTo>
                  <a:pt x="0" y="0"/>
                </a:moveTo>
                <a:lnTo>
                  <a:pt x="13186800" y="0"/>
                </a:lnTo>
                <a:lnTo>
                  <a:pt x="13186800" y="15423157"/>
                </a:lnTo>
                <a:lnTo>
                  <a:pt x="0" y="15423157"/>
                </a:lnTo>
                <a:lnTo>
                  <a:pt x="0" y="0"/>
                </a:lnTo>
                <a:close/>
              </a:path>
            </a:pathLst>
          </a:custGeom>
          <a:blipFill>
            <a:blip r:embed="rId2">
              <a:alphaModFix amt="20999"/>
            </a:blip>
            <a:stretch>
              <a:fillRect l="0" t="0" r="0" b="0"/>
            </a:stretch>
          </a:blipFill>
          <a:ln cap="sq">
            <a:noFill/>
            <a:prstDash val="solid"/>
            <a:miter/>
          </a:ln>
        </p:spPr>
      </p:sp>
      <p:grpSp>
        <p:nvGrpSpPr>
          <p:cNvPr name="Group 3" id="3"/>
          <p:cNvGrpSpPr/>
          <p:nvPr/>
        </p:nvGrpSpPr>
        <p:grpSpPr>
          <a:xfrm rot="0">
            <a:off x="14273862" y="5204055"/>
            <a:ext cx="3375615" cy="4820195"/>
            <a:chOff x="0" y="0"/>
            <a:chExt cx="1965025" cy="2805949"/>
          </a:xfrm>
        </p:grpSpPr>
        <p:sp>
          <p:nvSpPr>
            <p:cNvPr name="Freeform 4" id="4"/>
            <p:cNvSpPr/>
            <p:nvPr/>
          </p:nvSpPr>
          <p:spPr>
            <a:xfrm flipH="false" flipV="false" rot="0">
              <a:off x="0" y="0"/>
              <a:ext cx="1965025" cy="2805949"/>
            </a:xfrm>
            <a:custGeom>
              <a:avLst/>
              <a:gdLst/>
              <a:ahLst/>
              <a:cxnLst/>
              <a:rect r="r" b="b" t="t" l="l"/>
              <a:pathLst>
                <a:path h="2805949" w="1965025">
                  <a:moveTo>
                    <a:pt x="64146" y="0"/>
                  </a:moveTo>
                  <a:lnTo>
                    <a:pt x="1900879" y="0"/>
                  </a:lnTo>
                  <a:cubicBezTo>
                    <a:pt x="1936306" y="0"/>
                    <a:pt x="1965025" y="28719"/>
                    <a:pt x="1965025" y="64146"/>
                  </a:cubicBezTo>
                  <a:lnTo>
                    <a:pt x="1965025" y="2741802"/>
                  </a:lnTo>
                  <a:cubicBezTo>
                    <a:pt x="1965025" y="2777229"/>
                    <a:pt x="1936306" y="2805949"/>
                    <a:pt x="1900879" y="2805949"/>
                  </a:cubicBezTo>
                  <a:lnTo>
                    <a:pt x="64146" y="2805949"/>
                  </a:lnTo>
                  <a:cubicBezTo>
                    <a:pt x="28719" y="2805949"/>
                    <a:pt x="0" y="2777229"/>
                    <a:pt x="0" y="2741802"/>
                  </a:cubicBezTo>
                  <a:lnTo>
                    <a:pt x="0" y="64146"/>
                  </a:lnTo>
                  <a:cubicBezTo>
                    <a:pt x="0" y="28719"/>
                    <a:pt x="28719" y="0"/>
                    <a:pt x="6414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5" id="5"/>
            <p:cNvSpPr txBox="true"/>
            <p:nvPr/>
          </p:nvSpPr>
          <p:spPr>
            <a:xfrm>
              <a:off x="0" y="-38100"/>
              <a:ext cx="1965025" cy="28440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50640" y="5143500"/>
            <a:ext cx="9139998" cy="4820195"/>
          </a:xfrm>
          <a:custGeom>
            <a:avLst/>
            <a:gdLst/>
            <a:ahLst/>
            <a:cxnLst/>
            <a:rect r="r" b="b" t="t" l="l"/>
            <a:pathLst>
              <a:path h="4820195" w="9139998">
                <a:moveTo>
                  <a:pt x="0" y="0"/>
                </a:moveTo>
                <a:lnTo>
                  <a:pt x="9139998" y="0"/>
                </a:lnTo>
                <a:lnTo>
                  <a:pt x="9139998" y="4820195"/>
                </a:lnTo>
                <a:lnTo>
                  <a:pt x="0" y="4820195"/>
                </a:lnTo>
                <a:lnTo>
                  <a:pt x="0" y="0"/>
                </a:lnTo>
                <a:close/>
              </a:path>
            </a:pathLst>
          </a:custGeom>
          <a:blipFill>
            <a:blip r:embed="rId3"/>
            <a:stretch>
              <a:fillRect l="-1091" t="-1283" r="-1091" b="0"/>
            </a:stretch>
          </a:blipFill>
        </p:spPr>
      </p:sp>
      <p:pic>
        <p:nvPicPr>
          <p:cNvPr name="Picture 7" id="7"/>
          <p:cNvPicPr>
            <a:picLocks noChangeAspect="true"/>
          </p:cNvPicPr>
          <p:nvPr/>
        </p:nvPicPr>
        <p:blipFill>
          <a:blip r:embed="rId4"/>
          <a:stretch>
            <a:fillRect/>
          </a:stretch>
        </p:blipFill>
        <p:spPr>
          <a:xfrm rot="0">
            <a:off x="13819875" y="4927367"/>
            <a:ext cx="4283589" cy="5447846"/>
          </a:xfrm>
          <a:prstGeom prst="rect">
            <a:avLst/>
          </a:prstGeom>
        </p:spPr>
      </p:pic>
      <p:pic>
        <p:nvPicPr>
          <p:cNvPr name="Picture 8" id="8"/>
          <p:cNvPicPr>
            <a:picLocks noChangeAspect="true"/>
          </p:cNvPicPr>
          <p:nvPr/>
        </p:nvPicPr>
        <p:blipFill>
          <a:blip r:embed="rId5"/>
          <a:stretch>
            <a:fillRect/>
          </a:stretch>
        </p:blipFill>
        <p:spPr>
          <a:xfrm rot="0">
            <a:off x="9725218" y="5021992"/>
            <a:ext cx="4263758" cy="5204110"/>
          </a:xfrm>
          <a:prstGeom prst="rect">
            <a:avLst/>
          </a:prstGeom>
        </p:spPr>
      </p:pic>
      <p:grpSp>
        <p:nvGrpSpPr>
          <p:cNvPr name="Group 9" id="9"/>
          <p:cNvGrpSpPr/>
          <p:nvPr/>
        </p:nvGrpSpPr>
        <p:grpSpPr>
          <a:xfrm rot="0">
            <a:off x="9990803" y="5204055"/>
            <a:ext cx="3727584" cy="4820195"/>
            <a:chOff x="0" y="0"/>
            <a:chExt cx="2169914" cy="2805949"/>
          </a:xfrm>
        </p:grpSpPr>
        <p:sp>
          <p:nvSpPr>
            <p:cNvPr name="Freeform 10" id="10"/>
            <p:cNvSpPr/>
            <p:nvPr/>
          </p:nvSpPr>
          <p:spPr>
            <a:xfrm flipH="false" flipV="false" rot="0">
              <a:off x="0" y="0"/>
              <a:ext cx="2169914" cy="2805949"/>
            </a:xfrm>
            <a:custGeom>
              <a:avLst/>
              <a:gdLst/>
              <a:ahLst/>
              <a:cxnLst/>
              <a:rect r="r" b="b" t="t" l="l"/>
              <a:pathLst>
                <a:path h="2805949" w="2169914">
                  <a:moveTo>
                    <a:pt x="58090" y="0"/>
                  </a:moveTo>
                  <a:lnTo>
                    <a:pt x="2111825" y="0"/>
                  </a:lnTo>
                  <a:cubicBezTo>
                    <a:pt x="2143907" y="0"/>
                    <a:pt x="2169914" y="26008"/>
                    <a:pt x="2169914" y="58090"/>
                  </a:cubicBezTo>
                  <a:lnTo>
                    <a:pt x="2169914" y="2747859"/>
                  </a:lnTo>
                  <a:cubicBezTo>
                    <a:pt x="2169914" y="2779941"/>
                    <a:pt x="2143907" y="2805949"/>
                    <a:pt x="2111825" y="2805949"/>
                  </a:cubicBezTo>
                  <a:lnTo>
                    <a:pt x="58090" y="2805949"/>
                  </a:lnTo>
                  <a:cubicBezTo>
                    <a:pt x="26008" y="2805949"/>
                    <a:pt x="0" y="2779941"/>
                    <a:pt x="0" y="2747859"/>
                  </a:cubicBezTo>
                  <a:lnTo>
                    <a:pt x="0" y="58090"/>
                  </a:lnTo>
                  <a:cubicBezTo>
                    <a:pt x="0" y="26008"/>
                    <a:pt x="26008" y="0"/>
                    <a:pt x="58090"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1" id="11"/>
            <p:cNvSpPr txBox="true"/>
            <p:nvPr/>
          </p:nvSpPr>
          <p:spPr>
            <a:xfrm>
              <a:off x="0" y="-38100"/>
              <a:ext cx="2169914" cy="284404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1132662" y="7053065"/>
            <a:ext cx="1448870" cy="1448870"/>
          </a:xfrm>
          <a:custGeom>
            <a:avLst/>
            <a:gdLst/>
            <a:ahLst/>
            <a:cxnLst/>
            <a:rect r="r" b="b" t="t" l="l"/>
            <a:pathLst>
              <a:path h="1448870" w="1448870">
                <a:moveTo>
                  <a:pt x="0" y="0"/>
                </a:moveTo>
                <a:lnTo>
                  <a:pt x="1448870" y="0"/>
                </a:lnTo>
                <a:lnTo>
                  <a:pt x="1448870" y="1448870"/>
                </a:lnTo>
                <a:lnTo>
                  <a:pt x="0" y="1448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0842777" y="-192698"/>
            <a:ext cx="5425047" cy="3038026"/>
          </a:xfrm>
          <a:custGeom>
            <a:avLst/>
            <a:gdLst/>
            <a:ahLst/>
            <a:cxnLst/>
            <a:rect r="r" b="b" t="t" l="l"/>
            <a:pathLst>
              <a:path h="3038026" w="5425047">
                <a:moveTo>
                  <a:pt x="0" y="0"/>
                </a:moveTo>
                <a:lnTo>
                  <a:pt x="5425047" y="0"/>
                </a:lnTo>
                <a:lnTo>
                  <a:pt x="5425047" y="3038027"/>
                </a:lnTo>
                <a:lnTo>
                  <a:pt x="0" y="3038027"/>
                </a:lnTo>
                <a:lnTo>
                  <a:pt x="0" y="0"/>
                </a:lnTo>
                <a:close/>
              </a:path>
            </a:pathLst>
          </a:custGeom>
          <a:blipFill>
            <a:blip r:embed="rId8"/>
            <a:stretch>
              <a:fillRect l="0" t="0" r="0" b="0"/>
            </a:stretch>
          </a:blipFill>
        </p:spPr>
      </p:sp>
      <p:sp>
        <p:nvSpPr>
          <p:cNvPr name="TextBox 14" id="14"/>
          <p:cNvSpPr txBox="true"/>
          <p:nvPr/>
        </p:nvSpPr>
        <p:spPr>
          <a:xfrm rot="0">
            <a:off x="156536" y="1085850"/>
            <a:ext cx="11700561" cy="538081"/>
          </a:xfrm>
          <a:prstGeom prst="rect">
            <a:avLst/>
          </a:prstGeom>
        </p:spPr>
        <p:txBody>
          <a:bodyPr anchor="t" rtlCol="false" tIns="0" lIns="0" bIns="0" rIns="0">
            <a:spAutoFit/>
          </a:bodyPr>
          <a:lstStyle/>
          <a:p>
            <a:pPr algn="l" marL="786533" indent="-393266" lvl="1">
              <a:lnSpc>
                <a:spcPts val="3788"/>
              </a:lnSpc>
              <a:spcBef>
                <a:spcPct val="0"/>
              </a:spcBef>
              <a:buFont typeface="Arial"/>
              <a:buChar char="•"/>
            </a:pPr>
            <a:r>
              <a:rPr lang="en-US" b="true" sz="3643" strike="noStrike" u="none">
                <a:solidFill>
                  <a:srgbClr val="FFFFFF"/>
                </a:solidFill>
                <a:latin typeface="Helvetica World Bold"/>
                <a:ea typeface="Helvetica World Bold"/>
                <a:cs typeface="Helvetica World Bold"/>
                <a:sym typeface="Helvetica World Bold"/>
              </a:rPr>
              <a:t>Supplier Performance and Efficiency Overview</a:t>
            </a:r>
          </a:p>
        </p:txBody>
      </p:sp>
      <p:sp>
        <p:nvSpPr>
          <p:cNvPr name="TextBox 15" id="15"/>
          <p:cNvSpPr txBox="true"/>
          <p:nvPr/>
        </p:nvSpPr>
        <p:spPr>
          <a:xfrm rot="0">
            <a:off x="450640" y="2134860"/>
            <a:ext cx="15817184" cy="2621266"/>
          </a:xfrm>
          <a:prstGeom prst="rect">
            <a:avLst/>
          </a:prstGeom>
        </p:spPr>
        <p:txBody>
          <a:bodyPr anchor="t" rtlCol="false" tIns="0" lIns="0" bIns="0" rIns="0">
            <a:spAutoFit/>
          </a:bodyPr>
          <a:lstStyle/>
          <a:p>
            <a:pPr algn="l">
              <a:lnSpc>
                <a:spcPts val="3460"/>
              </a:lnSpc>
            </a:pPr>
            <a:r>
              <a:rPr lang="en-US" sz="2035" b="true">
                <a:solidFill>
                  <a:srgbClr val="6CE5E8"/>
                </a:solidFill>
                <a:latin typeface="Poppins Bold"/>
                <a:ea typeface="Poppins Bold"/>
                <a:cs typeface="Poppins Bold"/>
                <a:sym typeface="Poppins Bold"/>
              </a:rPr>
              <a:t>   insights</a:t>
            </a:r>
          </a:p>
          <a:p>
            <a:pPr algn="l" marL="374669" indent="-187334" lvl="1">
              <a:lnSpc>
                <a:spcPts val="2950"/>
              </a:lnSpc>
              <a:buFont typeface="Arial"/>
              <a:buChar char="•"/>
            </a:pPr>
            <a:r>
              <a:rPr lang="en-US" sz="1735">
                <a:solidFill>
                  <a:srgbClr val="F4F4F4"/>
                </a:solidFill>
                <a:latin typeface="Poppins"/>
                <a:ea typeface="Poppins"/>
                <a:cs typeface="Poppins"/>
                <a:sym typeface="Poppins"/>
              </a:rPr>
              <a:t>Scale and c</a:t>
            </a:r>
            <a:r>
              <a:rPr lang="en-US" sz="1735">
                <a:solidFill>
                  <a:srgbClr val="F4F4F4"/>
                </a:solidFill>
                <a:latin typeface="Poppins"/>
                <a:ea typeface="Poppins"/>
                <a:cs typeface="Poppins"/>
                <a:sym typeface="Poppins"/>
              </a:rPr>
              <a:t>oncentration: External suppliers deliver the bulk of sales and profit, creating strong dependence on a smaller set of suppliers.</a:t>
            </a:r>
          </a:p>
          <a:p>
            <a:pPr algn="l" marL="374669" indent="-187334" lvl="1">
              <a:lnSpc>
                <a:spcPts val="2950"/>
              </a:lnSpc>
              <a:buFont typeface="Arial"/>
              <a:buChar char="•"/>
            </a:pPr>
            <a:r>
              <a:rPr lang="en-US" sz="1735">
                <a:solidFill>
                  <a:srgbClr val="F4F4F4"/>
                </a:solidFill>
                <a:latin typeface="Poppins"/>
                <a:ea typeface="Poppins"/>
                <a:cs typeface="Poppins"/>
                <a:sym typeface="Poppins"/>
              </a:rPr>
              <a:t>Cost and service trade‑offs: Although external suppliers show slightly higher cost per unit, their per‑order cost is much higher and cycle times are substantially longer, which increases working capital and risk exposure.</a:t>
            </a:r>
          </a:p>
          <a:p>
            <a:pPr algn="l" marL="374669" indent="-187334" lvl="1">
              <a:lnSpc>
                <a:spcPts val="2950"/>
              </a:lnSpc>
              <a:buFont typeface="Arial"/>
              <a:buChar char="•"/>
            </a:pPr>
            <a:r>
              <a:rPr lang="en-US" sz="1735">
                <a:solidFill>
                  <a:srgbClr val="F4F4F4"/>
                </a:solidFill>
                <a:latin typeface="Poppins"/>
                <a:ea typeface="Poppins"/>
                <a:cs typeface="Poppins"/>
                <a:sym typeface="Poppins"/>
              </a:rPr>
              <a:t>Local supplier value: Local suppliers offer dramatically faster cycle times and much lower cost‑to‑serve per order, making them attractive for high‑service SKUs, emergency replenishment, or risk mitigation despite lower volume and profit today.</a:t>
            </a:r>
          </a:p>
          <a:p>
            <a:pPr algn="l">
              <a:lnSpc>
                <a:spcPts val="2558"/>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9893778" y="2661927"/>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707339" y="2967571"/>
            <a:ext cx="3060168" cy="3060168"/>
            <a:chOff x="0" y="0"/>
            <a:chExt cx="1652976" cy="1652976"/>
          </a:xfrm>
        </p:grpSpPr>
        <p:sp>
          <p:nvSpPr>
            <p:cNvPr name="Freeform 8" id="8"/>
            <p:cNvSpPr/>
            <p:nvPr/>
          </p:nvSpPr>
          <p:spPr>
            <a:xfrm flipH="false" flipV="false" rot="0">
              <a:off x="0" y="0"/>
              <a:ext cx="1652976" cy="1652976"/>
            </a:xfrm>
            <a:custGeom>
              <a:avLst/>
              <a:gdLst/>
              <a:ahLst/>
              <a:cxnLst/>
              <a:rect r="r" b="b" t="t" l="l"/>
              <a:pathLst>
                <a:path h="1652976" w="1652976">
                  <a:moveTo>
                    <a:pt x="70759" y="0"/>
                  </a:moveTo>
                  <a:lnTo>
                    <a:pt x="1582218" y="0"/>
                  </a:lnTo>
                  <a:cubicBezTo>
                    <a:pt x="1621296" y="0"/>
                    <a:pt x="1652976" y="31680"/>
                    <a:pt x="1652976" y="70759"/>
                  </a:cubicBezTo>
                  <a:lnTo>
                    <a:pt x="1652976" y="1582218"/>
                  </a:lnTo>
                  <a:cubicBezTo>
                    <a:pt x="1652976" y="1621296"/>
                    <a:pt x="1621296" y="1652976"/>
                    <a:pt x="1582218" y="1652976"/>
                  </a:cubicBezTo>
                  <a:lnTo>
                    <a:pt x="70759" y="1652976"/>
                  </a:lnTo>
                  <a:cubicBezTo>
                    <a:pt x="31680" y="1652976"/>
                    <a:pt x="0" y="1621296"/>
                    <a:pt x="0" y="1582218"/>
                  </a:cubicBezTo>
                  <a:lnTo>
                    <a:pt x="0" y="70759"/>
                  </a:lnTo>
                  <a:cubicBezTo>
                    <a:pt x="0" y="31680"/>
                    <a:pt x="31680" y="0"/>
                    <a:pt x="70759"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9" id="9"/>
            <p:cNvSpPr txBox="true"/>
            <p:nvPr/>
          </p:nvSpPr>
          <p:spPr>
            <a:xfrm>
              <a:off x="0" y="-38100"/>
              <a:ext cx="1652976" cy="169107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152058" y="2520315"/>
            <a:ext cx="2843232" cy="2623185"/>
            <a:chOff x="0" y="0"/>
            <a:chExt cx="440491" cy="406400"/>
          </a:xfrm>
        </p:grpSpPr>
        <p:sp>
          <p:nvSpPr>
            <p:cNvPr name="Freeform 11" id="11"/>
            <p:cNvSpPr/>
            <p:nvPr/>
          </p:nvSpPr>
          <p:spPr>
            <a:xfrm flipH="false" flipV="false" rot="0">
              <a:off x="0" y="0"/>
              <a:ext cx="440491" cy="406400"/>
            </a:xfrm>
            <a:custGeom>
              <a:avLst/>
              <a:gdLst/>
              <a:ahLst/>
              <a:cxnLst/>
              <a:rect r="r" b="b" t="t" l="l"/>
              <a:pathLst>
                <a:path h="406400" w="440491">
                  <a:moveTo>
                    <a:pt x="62627" y="0"/>
                  </a:moveTo>
                  <a:lnTo>
                    <a:pt x="377864" y="0"/>
                  </a:lnTo>
                  <a:cubicBezTo>
                    <a:pt x="394474" y="0"/>
                    <a:pt x="410403" y="6598"/>
                    <a:pt x="422148" y="18343"/>
                  </a:cubicBezTo>
                  <a:cubicBezTo>
                    <a:pt x="433893" y="30088"/>
                    <a:pt x="440491" y="46018"/>
                    <a:pt x="440491" y="62627"/>
                  </a:cubicBezTo>
                  <a:lnTo>
                    <a:pt x="440491" y="343773"/>
                  </a:lnTo>
                  <a:cubicBezTo>
                    <a:pt x="440491" y="378361"/>
                    <a:pt x="412452" y="406400"/>
                    <a:pt x="377864" y="406400"/>
                  </a:cubicBezTo>
                  <a:lnTo>
                    <a:pt x="62627" y="406400"/>
                  </a:lnTo>
                  <a:cubicBezTo>
                    <a:pt x="28039" y="406400"/>
                    <a:pt x="0" y="378361"/>
                    <a:pt x="0" y="343773"/>
                  </a:cubicBezTo>
                  <a:lnTo>
                    <a:pt x="0" y="62627"/>
                  </a:lnTo>
                  <a:cubicBezTo>
                    <a:pt x="0" y="28039"/>
                    <a:pt x="28039" y="0"/>
                    <a:pt x="62627" y="0"/>
                  </a:cubicBezTo>
                  <a:close/>
                </a:path>
              </a:pathLst>
            </a:custGeom>
            <a:blipFill>
              <a:blip r:embed="rId3"/>
              <a:stretch>
                <a:fillRect l="-8964" t="0" r="-75556" b="0"/>
              </a:stretch>
            </a:blipFill>
          </p:spPr>
        </p:sp>
      </p:grpSp>
      <p:grpSp>
        <p:nvGrpSpPr>
          <p:cNvPr name="Group 12" id="12"/>
          <p:cNvGrpSpPr/>
          <p:nvPr/>
        </p:nvGrpSpPr>
        <p:grpSpPr>
          <a:xfrm rot="0">
            <a:off x="12479556" y="2520315"/>
            <a:ext cx="2843232" cy="2623185"/>
            <a:chOff x="0" y="0"/>
            <a:chExt cx="440491" cy="406400"/>
          </a:xfrm>
        </p:grpSpPr>
        <p:sp>
          <p:nvSpPr>
            <p:cNvPr name="Freeform 13" id="13"/>
            <p:cNvSpPr/>
            <p:nvPr/>
          </p:nvSpPr>
          <p:spPr>
            <a:xfrm flipH="false" flipV="false" rot="0">
              <a:off x="0" y="0"/>
              <a:ext cx="440491" cy="406400"/>
            </a:xfrm>
            <a:custGeom>
              <a:avLst/>
              <a:gdLst/>
              <a:ahLst/>
              <a:cxnLst/>
              <a:rect r="r" b="b" t="t" l="l"/>
              <a:pathLst>
                <a:path h="406400" w="440491">
                  <a:moveTo>
                    <a:pt x="62627" y="0"/>
                  </a:moveTo>
                  <a:lnTo>
                    <a:pt x="377864" y="0"/>
                  </a:lnTo>
                  <a:cubicBezTo>
                    <a:pt x="394474" y="0"/>
                    <a:pt x="410403" y="6598"/>
                    <a:pt x="422148" y="18343"/>
                  </a:cubicBezTo>
                  <a:cubicBezTo>
                    <a:pt x="433893" y="30088"/>
                    <a:pt x="440491" y="46018"/>
                    <a:pt x="440491" y="62627"/>
                  </a:cubicBezTo>
                  <a:lnTo>
                    <a:pt x="440491" y="343773"/>
                  </a:lnTo>
                  <a:cubicBezTo>
                    <a:pt x="440491" y="378361"/>
                    <a:pt x="412452" y="406400"/>
                    <a:pt x="377864" y="406400"/>
                  </a:cubicBezTo>
                  <a:lnTo>
                    <a:pt x="62627" y="406400"/>
                  </a:lnTo>
                  <a:cubicBezTo>
                    <a:pt x="28039" y="406400"/>
                    <a:pt x="0" y="378361"/>
                    <a:pt x="0" y="343773"/>
                  </a:cubicBezTo>
                  <a:lnTo>
                    <a:pt x="0" y="62627"/>
                  </a:lnTo>
                  <a:cubicBezTo>
                    <a:pt x="0" y="28039"/>
                    <a:pt x="28039" y="0"/>
                    <a:pt x="62627" y="0"/>
                  </a:cubicBezTo>
                  <a:close/>
                </a:path>
              </a:pathLst>
            </a:custGeom>
            <a:blipFill>
              <a:blip r:embed="rId4"/>
              <a:stretch>
                <a:fillRect l="-15201" t="0" r="-15201" b="0"/>
              </a:stretch>
            </a:blipFill>
          </p:spPr>
        </p:sp>
      </p:grpSp>
      <p:grpSp>
        <p:nvGrpSpPr>
          <p:cNvPr name="Group 14" id="14"/>
          <p:cNvGrpSpPr/>
          <p:nvPr/>
        </p:nvGrpSpPr>
        <p:grpSpPr>
          <a:xfrm rot="0">
            <a:off x="16249070" y="4638385"/>
            <a:ext cx="1010230" cy="101023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16" id="16"/>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grpSp>
        <p:nvGrpSpPr>
          <p:cNvPr name="Group 17" id="17"/>
          <p:cNvGrpSpPr/>
          <p:nvPr/>
        </p:nvGrpSpPr>
        <p:grpSpPr>
          <a:xfrm rot="0">
            <a:off x="16381397" y="6183699"/>
            <a:ext cx="745577" cy="7455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19" id="19"/>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grpSp>
        <p:nvGrpSpPr>
          <p:cNvPr name="Group 20" id="20"/>
          <p:cNvGrpSpPr/>
          <p:nvPr/>
        </p:nvGrpSpPr>
        <p:grpSpPr>
          <a:xfrm rot="0">
            <a:off x="16381397" y="3357724"/>
            <a:ext cx="745577" cy="74557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22" id="22"/>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sp>
        <p:nvSpPr>
          <p:cNvPr name="TextBox 23" id="23"/>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24" id="24"/>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5" id="25"/>
          <p:cNvSpPr txBox="true"/>
          <p:nvPr/>
        </p:nvSpPr>
        <p:spPr>
          <a:xfrm rot="0">
            <a:off x="16249070" y="4964651"/>
            <a:ext cx="1010230" cy="376748"/>
          </a:xfrm>
          <a:prstGeom prst="rect">
            <a:avLst/>
          </a:prstGeom>
        </p:spPr>
        <p:txBody>
          <a:bodyPr anchor="t" rtlCol="false" tIns="0" lIns="0" bIns="0" rIns="0">
            <a:spAutoFit/>
          </a:bodyPr>
          <a:lstStyle/>
          <a:p>
            <a:pPr algn="ctr">
              <a:lnSpc>
                <a:spcPts val="2703"/>
              </a:lnSpc>
            </a:pPr>
            <a:r>
              <a:rPr lang="en-US" sz="2599" b="true">
                <a:solidFill>
                  <a:srgbClr val="FFFFFF"/>
                </a:solidFill>
                <a:latin typeface="Poppins Bold"/>
                <a:ea typeface="Poppins Bold"/>
                <a:cs typeface="Poppins Bold"/>
                <a:sym typeface="Poppins Bold"/>
              </a:rPr>
              <a:t>02</a:t>
            </a:r>
          </a:p>
        </p:txBody>
      </p:sp>
      <p:sp>
        <p:nvSpPr>
          <p:cNvPr name="TextBox 26" id="26"/>
          <p:cNvSpPr txBox="true"/>
          <p:nvPr/>
        </p:nvSpPr>
        <p:spPr>
          <a:xfrm rot="0">
            <a:off x="16381397" y="6429483"/>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03</a:t>
            </a:r>
          </a:p>
        </p:txBody>
      </p:sp>
      <p:sp>
        <p:nvSpPr>
          <p:cNvPr name="TextBox 27" id="27"/>
          <p:cNvSpPr txBox="true"/>
          <p:nvPr/>
        </p:nvSpPr>
        <p:spPr>
          <a:xfrm rot="0">
            <a:off x="16381397" y="3603508"/>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01</a:t>
            </a:r>
          </a:p>
        </p:txBody>
      </p:sp>
      <p:sp>
        <p:nvSpPr>
          <p:cNvPr name="TextBox 28" id="28"/>
          <p:cNvSpPr txBox="true"/>
          <p:nvPr/>
        </p:nvSpPr>
        <p:spPr>
          <a:xfrm rot="0">
            <a:off x="1028700" y="1211450"/>
            <a:ext cx="8991612" cy="1141312"/>
          </a:xfrm>
          <a:prstGeom prst="rect">
            <a:avLst/>
          </a:prstGeom>
        </p:spPr>
        <p:txBody>
          <a:bodyPr anchor="t" rtlCol="false" tIns="0" lIns="0" bIns="0" rIns="0">
            <a:spAutoFit/>
          </a:bodyPr>
          <a:lstStyle/>
          <a:p>
            <a:pPr algn="l">
              <a:lnSpc>
                <a:spcPts val="8009"/>
              </a:lnSpc>
            </a:pPr>
            <a:r>
              <a:rPr lang="en-US" sz="7701" b="true">
                <a:solidFill>
                  <a:srgbClr val="FFFFFF"/>
                </a:solidFill>
                <a:latin typeface="Poppins Bold"/>
                <a:ea typeface="Poppins Bold"/>
                <a:cs typeface="Poppins Bold"/>
                <a:sym typeface="Poppins Bold"/>
              </a:rPr>
              <a:t>Content</a:t>
            </a:r>
          </a:p>
        </p:txBody>
      </p:sp>
      <p:sp>
        <p:nvSpPr>
          <p:cNvPr name="TextBox 29" id="29"/>
          <p:cNvSpPr txBox="true"/>
          <p:nvPr/>
        </p:nvSpPr>
        <p:spPr>
          <a:xfrm rot="0">
            <a:off x="648614" y="2916889"/>
            <a:ext cx="9761079" cy="5163411"/>
          </a:xfrm>
          <a:prstGeom prst="rect">
            <a:avLst/>
          </a:prstGeom>
        </p:spPr>
        <p:txBody>
          <a:bodyPr anchor="t" rtlCol="false" tIns="0" lIns="0" bIns="0" rIns="0">
            <a:spAutoFit/>
          </a:bodyPr>
          <a:lstStyle/>
          <a:p>
            <a:pPr algn="l" marL="835020" indent="-417510" lvl="1">
              <a:lnSpc>
                <a:spcPts val="6884"/>
              </a:lnSpc>
              <a:buFont typeface="Arial"/>
              <a:buChar char="•"/>
            </a:pPr>
            <a:r>
              <a:rPr lang="en-US" sz="3867">
                <a:solidFill>
                  <a:srgbClr val="FFFFFF"/>
                </a:solidFill>
                <a:latin typeface="Poppins"/>
                <a:ea typeface="Poppins"/>
                <a:cs typeface="Poppins"/>
                <a:sym typeface="Poppins"/>
              </a:rPr>
              <a:t>Introduction</a:t>
            </a:r>
          </a:p>
          <a:p>
            <a:pPr algn="l" marL="835020" indent="-417510" lvl="1">
              <a:lnSpc>
                <a:spcPts val="6884"/>
              </a:lnSpc>
              <a:buFont typeface="Arial"/>
              <a:buChar char="•"/>
            </a:pPr>
            <a:r>
              <a:rPr lang="en-US" sz="3867">
                <a:solidFill>
                  <a:srgbClr val="FFFFFF"/>
                </a:solidFill>
                <a:latin typeface="Poppins"/>
                <a:ea typeface="Poppins"/>
                <a:cs typeface="Poppins"/>
                <a:sym typeface="Poppins"/>
              </a:rPr>
              <a:t>Data Preparation Process</a:t>
            </a:r>
          </a:p>
          <a:p>
            <a:pPr algn="l" marL="835020" indent="-417510" lvl="1">
              <a:lnSpc>
                <a:spcPts val="6884"/>
              </a:lnSpc>
              <a:buFont typeface="Arial"/>
              <a:buChar char="•"/>
            </a:pPr>
            <a:r>
              <a:rPr lang="en-US" sz="3867">
                <a:solidFill>
                  <a:srgbClr val="FFFFFF"/>
                </a:solidFill>
                <a:latin typeface="Poppins"/>
                <a:ea typeface="Poppins"/>
                <a:cs typeface="Poppins"/>
                <a:sym typeface="Poppins"/>
              </a:rPr>
              <a:t>Executive Summary of the Dashboard</a:t>
            </a:r>
          </a:p>
          <a:p>
            <a:pPr algn="l" marL="835020" indent="-417510" lvl="1">
              <a:lnSpc>
                <a:spcPts val="6884"/>
              </a:lnSpc>
              <a:buFont typeface="Arial"/>
              <a:buChar char="•"/>
            </a:pPr>
            <a:r>
              <a:rPr lang="en-US" sz="3867">
                <a:solidFill>
                  <a:srgbClr val="FFFFFF"/>
                </a:solidFill>
                <a:latin typeface="Poppins"/>
                <a:ea typeface="Poppins"/>
                <a:cs typeface="Poppins"/>
                <a:sym typeface="Poppins"/>
              </a:rPr>
              <a:t>Dashboard Detailed Overview</a:t>
            </a:r>
          </a:p>
          <a:p>
            <a:pPr algn="l" marL="835020" indent="-417510" lvl="1">
              <a:lnSpc>
                <a:spcPts val="6884"/>
              </a:lnSpc>
              <a:buFont typeface="Arial"/>
              <a:buChar char="•"/>
            </a:pPr>
            <a:r>
              <a:rPr lang="en-US" sz="3867">
                <a:solidFill>
                  <a:srgbClr val="FFFFFF"/>
                </a:solidFill>
                <a:latin typeface="Poppins"/>
                <a:ea typeface="Poppins"/>
                <a:cs typeface="Poppins"/>
                <a:sym typeface="Poppins"/>
              </a:rPr>
              <a:t>Recommendations&amp;Conclusion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261996">
            <a:off x="7462803" y="-1886122"/>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5541644" y="5935361"/>
            <a:ext cx="11136240" cy="3755177"/>
            <a:chOff x="0" y="0"/>
            <a:chExt cx="1768261" cy="596264"/>
          </a:xfrm>
        </p:grpSpPr>
        <p:sp>
          <p:nvSpPr>
            <p:cNvPr name="Freeform 8" id="8"/>
            <p:cNvSpPr/>
            <p:nvPr/>
          </p:nvSpPr>
          <p:spPr>
            <a:xfrm flipH="false" flipV="false" rot="0">
              <a:off x="0" y="0"/>
              <a:ext cx="1768261" cy="596264"/>
            </a:xfrm>
            <a:custGeom>
              <a:avLst/>
              <a:gdLst/>
              <a:ahLst/>
              <a:cxnLst/>
              <a:rect r="r" b="b" t="t" l="l"/>
              <a:pathLst>
                <a:path h="596264" w="1768261">
                  <a:moveTo>
                    <a:pt x="15990" y="0"/>
                  </a:moveTo>
                  <a:lnTo>
                    <a:pt x="1752272" y="0"/>
                  </a:lnTo>
                  <a:cubicBezTo>
                    <a:pt x="1756512" y="0"/>
                    <a:pt x="1760579" y="1685"/>
                    <a:pt x="1763578" y="4683"/>
                  </a:cubicBezTo>
                  <a:cubicBezTo>
                    <a:pt x="1766576" y="7682"/>
                    <a:pt x="1768261" y="11749"/>
                    <a:pt x="1768261" y="15990"/>
                  </a:cubicBezTo>
                  <a:lnTo>
                    <a:pt x="1768261" y="580274"/>
                  </a:lnTo>
                  <a:cubicBezTo>
                    <a:pt x="1768261" y="584515"/>
                    <a:pt x="1766576" y="588582"/>
                    <a:pt x="1763578" y="591580"/>
                  </a:cubicBezTo>
                  <a:cubicBezTo>
                    <a:pt x="1760579" y="594579"/>
                    <a:pt x="1756512" y="596264"/>
                    <a:pt x="1752272" y="596264"/>
                  </a:cubicBezTo>
                  <a:lnTo>
                    <a:pt x="15990" y="596264"/>
                  </a:lnTo>
                  <a:cubicBezTo>
                    <a:pt x="11749" y="596264"/>
                    <a:pt x="7682" y="594579"/>
                    <a:pt x="4683" y="591580"/>
                  </a:cubicBezTo>
                  <a:cubicBezTo>
                    <a:pt x="1685" y="588582"/>
                    <a:pt x="0" y="584515"/>
                    <a:pt x="0" y="580274"/>
                  </a:cubicBezTo>
                  <a:lnTo>
                    <a:pt x="0" y="15990"/>
                  </a:lnTo>
                  <a:cubicBezTo>
                    <a:pt x="0" y="11749"/>
                    <a:pt x="1685" y="7682"/>
                    <a:pt x="4683" y="4683"/>
                  </a:cubicBezTo>
                  <a:cubicBezTo>
                    <a:pt x="7682" y="1685"/>
                    <a:pt x="11749" y="0"/>
                    <a:pt x="15990" y="0"/>
                  </a:cubicBezTo>
                  <a:close/>
                </a:path>
              </a:pathLst>
            </a:custGeom>
            <a:blipFill>
              <a:blip r:embed="rId3"/>
              <a:stretch>
                <a:fillRect l="0" t="-179093" r="-27762" b="-5072"/>
              </a:stretch>
            </a:blipFill>
          </p:spPr>
        </p:sp>
      </p:grpSp>
      <p:grpSp>
        <p:nvGrpSpPr>
          <p:cNvPr name="Group 9" id="9"/>
          <p:cNvGrpSpPr/>
          <p:nvPr/>
        </p:nvGrpSpPr>
        <p:grpSpPr>
          <a:xfrm rot="0">
            <a:off x="1028700" y="2607857"/>
            <a:ext cx="14775093" cy="6655007"/>
            <a:chOff x="0" y="0"/>
            <a:chExt cx="7980895" cy="3594760"/>
          </a:xfrm>
        </p:grpSpPr>
        <p:sp>
          <p:nvSpPr>
            <p:cNvPr name="Freeform 10" id="10"/>
            <p:cNvSpPr/>
            <p:nvPr/>
          </p:nvSpPr>
          <p:spPr>
            <a:xfrm flipH="false" flipV="false" rot="0">
              <a:off x="0" y="0"/>
              <a:ext cx="7980895" cy="3594760"/>
            </a:xfrm>
            <a:custGeom>
              <a:avLst/>
              <a:gdLst/>
              <a:ahLst/>
              <a:cxnLst/>
              <a:rect r="r" b="b" t="t" l="l"/>
              <a:pathLst>
                <a:path h="3594760" w="7980895">
                  <a:moveTo>
                    <a:pt x="14655" y="0"/>
                  </a:moveTo>
                  <a:lnTo>
                    <a:pt x="7966240" y="0"/>
                  </a:lnTo>
                  <a:cubicBezTo>
                    <a:pt x="7974333" y="0"/>
                    <a:pt x="7980895" y="6561"/>
                    <a:pt x="7980895" y="14655"/>
                  </a:cubicBezTo>
                  <a:lnTo>
                    <a:pt x="7980895" y="3580105"/>
                  </a:lnTo>
                  <a:cubicBezTo>
                    <a:pt x="7980895" y="3588199"/>
                    <a:pt x="7974333" y="3594760"/>
                    <a:pt x="7966240" y="3594760"/>
                  </a:cubicBezTo>
                  <a:lnTo>
                    <a:pt x="14655" y="3594760"/>
                  </a:lnTo>
                  <a:cubicBezTo>
                    <a:pt x="6561" y="3594760"/>
                    <a:pt x="0" y="3588199"/>
                    <a:pt x="0" y="3580105"/>
                  </a:cubicBezTo>
                  <a:lnTo>
                    <a:pt x="0" y="14655"/>
                  </a:lnTo>
                  <a:cubicBezTo>
                    <a:pt x="0" y="6561"/>
                    <a:pt x="6561" y="0"/>
                    <a:pt x="14655" y="0"/>
                  </a:cubicBezTo>
                  <a:close/>
                </a:path>
              </a:pathLst>
            </a:custGeom>
            <a:solidFill>
              <a:srgbClr val="000000"/>
            </a:solidFill>
            <a:ln w="19050" cap="rnd">
              <a:gradFill>
                <a:gsLst>
                  <a:gs pos="0">
                    <a:srgbClr val="B900BC">
                      <a:alpha val="100000"/>
                    </a:srgbClr>
                  </a:gs>
                  <a:gs pos="100000">
                    <a:srgbClr val="009CFF">
                      <a:alpha val="100000"/>
                    </a:srgbClr>
                  </a:gs>
                </a:gsLst>
                <a:lin ang="0"/>
              </a:gradFill>
              <a:prstDash val="solid"/>
              <a:round/>
            </a:ln>
          </p:spPr>
        </p:sp>
        <p:sp>
          <p:nvSpPr>
            <p:cNvPr name="TextBox 11" id="11"/>
            <p:cNvSpPr txBox="true"/>
            <p:nvPr/>
          </p:nvSpPr>
          <p:spPr>
            <a:xfrm>
              <a:off x="0" y="-38100"/>
              <a:ext cx="7980895" cy="363286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13" id="13"/>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4" id="14"/>
          <p:cNvSpPr txBox="true"/>
          <p:nvPr/>
        </p:nvSpPr>
        <p:spPr>
          <a:xfrm rot="0">
            <a:off x="1028700" y="1751349"/>
            <a:ext cx="8158232" cy="599332"/>
          </a:xfrm>
          <a:prstGeom prst="rect">
            <a:avLst/>
          </a:prstGeom>
        </p:spPr>
        <p:txBody>
          <a:bodyPr anchor="t" rtlCol="false" tIns="0" lIns="0" bIns="0" rIns="0">
            <a:spAutoFit/>
          </a:bodyPr>
          <a:lstStyle/>
          <a:p>
            <a:pPr algn="l">
              <a:lnSpc>
                <a:spcPts val="4222"/>
              </a:lnSpc>
            </a:pPr>
            <a:r>
              <a:rPr lang="en-US" sz="4060" b="true">
                <a:gradFill>
                  <a:gsLst>
                    <a:gs pos="0">
                      <a:srgbClr val="33C6E0">
                        <a:alpha val="100000"/>
                      </a:srgbClr>
                    </a:gs>
                    <a:gs pos="100000">
                      <a:srgbClr val="FFFFFF">
                        <a:alpha val="100000"/>
                      </a:srgbClr>
                    </a:gs>
                  </a:gsLst>
                  <a:lin ang="0"/>
                </a:gradFill>
                <a:latin typeface="Poppins Bold"/>
                <a:ea typeface="Poppins Bold"/>
                <a:cs typeface="Poppins Bold"/>
                <a:sym typeface="Poppins Bold"/>
              </a:rPr>
              <a:t>Recommendations</a:t>
            </a:r>
          </a:p>
        </p:txBody>
      </p:sp>
      <p:sp>
        <p:nvSpPr>
          <p:cNvPr name="TextBox 15" id="15"/>
          <p:cNvSpPr txBox="true"/>
          <p:nvPr/>
        </p:nvSpPr>
        <p:spPr>
          <a:xfrm rot="0">
            <a:off x="1344243" y="2837055"/>
            <a:ext cx="11772757" cy="6995251"/>
          </a:xfrm>
          <a:prstGeom prst="rect">
            <a:avLst/>
          </a:prstGeom>
        </p:spPr>
        <p:txBody>
          <a:bodyPr anchor="t" rtlCol="false" tIns="0" lIns="0" bIns="0" rIns="0">
            <a:spAutoFit/>
          </a:bodyPr>
          <a:lstStyle/>
          <a:p>
            <a:pPr algn="l" marL="440130" indent="-220065" lvl="1">
              <a:lnSpc>
                <a:spcPts val="3465"/>
              </a:lnSpc>
              <a:buFont typeface="Arial"/>
              <a:buChar char="•"/>
            </a:pPr>
            <a:r>
              <a:rPr lang="en-US" b="true" sz="2038">
                <a:solidFill>
                  <a:srgbClr val="1AC8DB"/>
                </a:solidFill>
                <a:latin typeface="Poppins Bold"/>
                <a:ea typeface="Poppins Bold"/>
                <a:cs typeface="Poppins Bold"/>
                <a:sym typeface="Poppins Bold"/>
              </a:rPr>
              <a:t>conclusion:</a:t>
            </a:r>
          </a:p>
          <a:p>
            <a:pPr algn="l" marL="880260" indent="-293420" lvl="2">
              <a:lnSpc>
                <a:spcPts val="3465"/>
              </a:lnSpc>
              <a:buFont typeface="Arial"/>
              <a:buChar char="⚬"/>
            </a:pPr>
            <a:r>
              <a:rPr lang="en-US" sz="2038">
                <a:solidFill>
                  <a:srgbClr val="F9FAFD"/>
                </a:solidFill>
                <a:latin typeface="Poppins"/>
                <a:ea typeface="Poppins"/>
                <a:cs typeface="Poppins"/>
                <a:sym typeface="Poppins"/>
              </a:rPr>
              <a:t>is st</a:t>
            </a:r>
            <a:r>
              <a:rPr lang="en-US" sz="2038">
                <a:solidFill>
                  <a:srgbClr val="F9FAFD"/>
                </a:solidFill>
                <a:latin typeface="Poppins"/>
                <a:ea typeface="Poppins"/>
                <a:cs typeface="Poppins"/>
                <a:sym typeface="Poppins"/>
              </a:rPr>
              <a:t>rong at $51.71bn, but defects and shipping are the largest controllable drains on margin.</a:t>
            </a:r>
          </a:p>
          <a:p>
            <a:pPr algn="l" marL="880260" indent="-293420" lvl="2">
              <a:lnSpc>
                <a:spcPts val="3465"/>
              </a:lnSpc>
              <a:buFont typeface="Arial"/>
              <a:buChar char="⚬"/>
            </a:pPr>
            <a:r>
              <a:rPr lang="en-US" sz="2038">
                <a:solidFill>
                  <a:srgbClr val="F9FAFD"/>
                </a:solidFill>
                <a:latin typeface="Poppins"/>
                <a:ea typeface="Poppins"/>
                <a:cs typeface="Poppins"/>
                <a:sym typeface="Poppins"/>
              </a:rPr>
              <a:t>External suppliers drive most sales and profit, creating concentration risk that should be managed.</a:t>
            </a:r>
          </a:p>
          <a:p>
            <a:pPr algn="l" marL="440130" indent="-220065" lvl="1">
              <a:lnSpc>
                <a:spcPts val="3465"/>
              </a:lnSpc>
              <a:buFont typeface="Arial"/>
              <a:buChar char="•"/>
            </a:pPr>
            <a:r>
              <a:rPr lang="en-US" sz="2038">
                <a:solidFill>
                  <a:srgbClr val="F9FAFD"/>
                </a:solidFill>
                <a:latin typeface="Poppins"/>
                <a:ea typeface="Poppins"/>
                <a:cs typeface="Poppins"/>
                <a:sym typeface="Poppins"/>
              </a:rPr>
              <a:t> </a:t>
            </a:r>
            <a:r>
              <a:rPr lang="en-US" b="true" sz="2038">
                <a:solidFill>
                  <a:srgbClr val="1AC8DB"/>
                </a:solidFill>
                <a:latin typeface="Poppins Bold"/>
                <a:ea typeface="Poppins Bold"/>
                <a:cs typeface="Poppins Bold"/>
                <a:sym typeface="Poppins Bold"/>
              </a:rPr>
              <a:t>recommendations:</a:t>
            </a:r>
          </a:p>
          <a:p>
            <a:pPr algn="l" marL="880260" indent="-293420" lvl="2">
              <a:lnSpc>
                <a:spcPts val="3465"/>
              </a:lnSpc>
              <a:buFont typeface="Arial"/>
              <a:buChar char="⚬"/>
            </a:pPr>
            <a:r>
              <a:rPr lang="en-US" sz="2038">
                <a:solidFill>
                  <a:srgbClr val="F9FAFD"/>
                </a:solidFill>
                <a:latin typeface="Poppins"/>
                <a:ea typeface="Poppins"/>
                <a:cs typeface="Poppins"/>
                <a:sym typeface="Poppins"/>
              </a:rPr>
              <a:t>Reduce defect costs through targeted quality programs and supplier audits.</a:t>
            </a:r>
          </a:p>
          <a:p>
            <a:pPr algn="l" marL="880260" indent="-293420" lvl="2">
              <a:lnSpc>
                <a:spcPts val="3465"/>
              </a:lnSpc>
              <a:buFont typeface="Arial"/>
              <a:buChar char="⚬"/>
            </a:pPr>
            <a:r>
              <a:rPr lang="en-US" sz="2038">
                <a:solidFill>
                  <a:srgbClr val="F9FAFD"/>
                </a:solidFill>
                <a:latin typeface="Poppins"/>
                <a:ea typeface="Poppins"/>
                <a:cs typeface="Poppins"/>
                <a:sym typeface="Poppins"/>
              </a:rPr>
              <a:t>Negotiate and consolidate shipping to lower freight spend.</a:t>
            </a:r>
          </a:p>
          <a:p>
            <a:pPr algn="l" marL="880260" indent="-293420" lvl="2">
              <a:lnSpc>
                <a:spcPts val="3465"/>
              </a:lnSpc>
              <a:buFont typeface="Arial"/>
              <a:buChar char="⚬"/>
            </a:pPr>
            <a:r>
              <a:rPr lang="en-US" sz="2038">
                <a:solidFill>
                  <a:srgbClr val="F9FAFD"/>
                </a:solidFill>
                <a:latin typeface="Poppins"/>
                <a:ea typeface="Poppins"/>
                <a:cs typeface="Poppins"/>
                <a:sym typeface="Poppins"/>
              </a:rPr>
              <a:t>Rebalance supplier mix to reduce concentration risk while protecting margins.</a:t>
            </a:r>
          </a:p>
          <a:p>
            <a:pPr algn="l" marL="440130" indent="-220065" lvl="1">
              <a:lnSpc>
                <a:spcPts val="3465"/>
              </a:lnSpc>
              <a:buFont typeface="Arial"/>
              <a:buChar char="•"/>
            </a:pPr>
            <a:r>
              <a:rPr lang="en-US" b="true" sz="2038">
                <a:solidFill>
                  <a:srgbClr val="1AC8DB"/>
                </a:solidFill>
                <a:latin typeface="Poppins Bold"/>
                <a:ea typeface="Poppins Bold"/>
                <a:cs typeface="Poppins Bold"/>
                <a:sym typeface="Poppins Bold"/>
              </a:rPr>
              <a:t>90‑day action plan:</a:t>
            </a:r>
          </a:p>
          <a:p>
            <a:pPr algn="l" marL="880260" indent="-293420" lvl="2">
              <a:lnSpc>
                <a:spcPts val="3465"/>
              </a:lnSpc>
              <a:buAutoNum type="alphaLcPeriod" startAt="1"/>
            </a:pPr>
            <a:r>
              <a:rPr lang="en-US" sz="2038">
                <a:solidFill>
                  <a:srgbClr val="F9FAFD"/>
                </a:solidFill>
                <a:latin typeface="Poppins"/>
                <a:ea typeface="Poppins"/>
                <a:cs typeface="Poppins"/>
                <a:sym typeface="Poppins"/>
              </a:rPr>
              <a:t>Conduct root‑cause analysis on defects and implement three measurable corrective actions.</a:t>
            </a:r>
          </a:p>
          <a:p>
            <a:pPr algn="l" marL="880260" indent="-293420" lvl="2">
              <a:lnSpc>
                <a:spcPts val="3465"/>
              </a:lnSpc>
              <a:buAutoNum type="alphaLcPeriod" startAt="1"/>
            </a:pPr>
            <a:r>
              <a:rPr lang="en-US" sz="2038">
                <a:solidFill>
                  <a:srgbClr val="F9FAFD"/>
                </a:solidFill>
                <a:latin typeface="Poppins"/>
                <a:ea typeface="Poppins"/>
                <a:cs typeface="Poppins"/>
                <a:sym typeface="Poppins"/>
              </a:rPr>
              <a:t>Pilot shipping consolidation on top lanes and measure cost impact.</a:t>
            </a:r>
          </a:p>
          <a:p>
            <a:pPr algn="l" marL="880260" indent="-293420" lvl="2">
              <a:lnSpc>
                <a:spcPts val="3465"/>
              </a:lnSpc>
              <a:buAutoNum type="alphaLcPeriod" startAt="1"/>
            </a:pPr>
            <a:r>
              <a:rPr lang="en-US" sz="2038">
                <a:solidFill>
                  <a:srgbClr val="F9FAFD"/>
                </a:solidFill>
                <a:latin typeface="Poppins"/>
                <a:ea typeface="Poppins"/>
                <a:cs typeface="Poppins"/>
                <a:sym typeface="Poppins"/>
              </a:rPr>
              <a:t>Run a small trial with an alternative local supplier for one product family.</a:t>
            </a:r>
          </a:p>
          <a:p>
            <a:pPr algn="l">
              <a:lnSpc>
                <a:spcPts val="3465"/>
              </a:lnSpc>
            </a:pPr>
          </a:p>
          <a:p>
            <a:pPr algn="l">
              <a:lnSpc>
                <a:spcPts val="3465"/>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079279" y="1368520"/>
            <a:ext cx="14129442" cy="1643656"/>
          </a:xfrm>
          <a:prstGeom prst="rect">
            <a:avLst/>
          </a:prstGeom>
        </p:spPr>
        <p:txBody>
          <a:bodyPr anchor="t" rtlCol="false" tIns="0" lIns="0" bIns="0" rIns="0">
            <a:spAutoFit/>
          </a:bodyPr>
          <a:lstStyle/>
          <a:p>
            <a:pPr algn="l">
              <a:lnSpc>
                <a:spcPts val="5105"/>
              </a:lnSpc>
            </a:pPr>
            <a:r>
              <a:rPr lang="en-US" sz="4909" b="true">
                <a:solidFill>
                  <a:srgbClr val="FFFFFF"/>
                </a:solidFill>
                <a:latin typeface="Poppins Bold"/>
                <a:ea typeface="Poppins Bold"/>
                <a:cs typeface="Poppins Bold"/>
                <a:sym typeface="Poppins Bold"/>
              </a:rPr>
              <a:t>Executive Overview &amp; Purpose</a:t>
            </a:r>
          </a:p>
          <a:p>
            <a:pPr algn="l">
              <a:lnSpc>
                <a:spcPts val="7148"/>
              </a:lnSpc>
            </a:pPr>
          </a:p>
        </p:txBody>
      </p:sp>
      <p:grpSp>
        <p:nvGrpSpPr>
          <p:cNvPr name="Group 3" id="3"/>
          <p:cNvGrpSpPr/>
          <p:nvPr/>
        </p:nvGrpSpPr>
        <p:grpSpPr>
          <a:xfrm rot="0">
            <a:off x="0" y="-307906"/>
            <a:ext cx="17117694" cy="1448845"/>
            <a:chOff x="0" y="0"/>
            <a:chExt cx="3052490" cy="258363"/>
          </a:xfrm>
        </p:grpSpPr>
        <p:sp>
          <p:nvSpPr>
            <p:cNvPr name="Freeform 4" id="4"/>
            <p:cNvSpPr/>
            <p:nvPr/>
          </p:nvSpPr>
          <p:spPr>
            <a:xfrm flipH="false" flipV="false" rot="0">
              <a:off x="0" y="0"/>
              <a:ext cx="3052490" cy="258363"/>
            </a:xfrm>
            <a:custGeom>
              <a:avLst/>
              <a:gdLst/>
              <a:ahLst/>
              <a:cxnLst/>
              <a:rect r="r" b="b" t="t" l="l"/>
              <a:pathLst>
                <a:path h="258363" w="3052490">
                  <a:moveTo>
                    <a:pt x="10402" y="0"/>
                  </a:moveTo>
                  <a:lnTo>
                    <a:pt x="3042088" y="0"/>
                  </a:lnTo>
                  <a:cubicBezTo>
                    <a:pt x="3047833" y="0"/>
                    <a:pt x="3052490" y="4657"/>
                    <a:pt x="3052490" y="10402"/>
                  </a:cubicBezTo>
                  <a:lnTo>
                    <a:pt x="3052490" y="247961"/>
                  </a:lnTo>
                  <a:cubicBezTo>
                    <a:pt x="3052490" y="253706"/>
                    <a:pt x="3047833" y="258363"/>
                    <a:pt x="3042088" y="258363"/>
                  </a:cubicBezTo>
                  <a:lnTo>
                    <a:pt x="10402" y="258363"/>
                  </a:lnTo>
                  <a:cubicBezTo>
                    <a:pt x="4657" y="258363"/>
                    <a:pt x="0" y="253706"/>
                    <a:pt x="0" y="247961"/>
                  </a:cubicBezTo>
                  <a:lnTo>
                    <a:pt x="0" y="10402"/>
                  </a:lnTo>
                  <a:cubicBezTo>
                    <a:pt x="0" y="4657"/>
                    <a:pt x="4657" y="0"/>
                    <a:pt x="10402" y="0"/>
                  </a:cubicBezTo>
                  <a:close/>
                </a:path>
              </a:pathLst>
            </a:custGeom>
            <a:blipFill>
              <a:blip r:embed="rId2"/>
              <a:stretch>
                <a:fillRect l="0" t="-393051" r="0" b="-393051"/>
              </a:stretch>
            </a:blipFill>
          </p:spPr>
        </p:sp>
      </p:grpSp>
      <p:grpSp>
        <p:nvGrpSpPr>
          <p:cNvPr name="Group 5" id="5"/>
          <p:cNvGrpSpPr/>
          <p:nvPr/>
        </p:nvGrpSpPr>
        <p:grpSpPr>
          <a:xfrm rot="0">
            <a:off x="829694" y="2624095"/>
            <a:ext cx="11136348" cy="3306593"/>
            <a:chOff x="0" y="0"/>
            <a:chExt cx="6015396" cy="1786085"/>
          </a:xfrm>
        </p:grpSpPr>
        <p:sp>
          <p:nvSpPr>
            <p:cNvPr name="Freeform 6" id="6"/>
            <p:cNvSpPr/>
            <p:nvPr/>
          </p:nvSpPr>
          <p:spPr>
            <a:xfrm flipH="false" flipV="false" rot="0">
              <a:off x="0" y="0"/>
              <a:ext cx="6015396" cy="1786085"/>
            </a:xfrm>
            <a:custGeom>
              <a:avLst/>
              <a:gdLst/>
              <a:ahLst/>
              <a:cxnLst/>
              <a:rect r="r" b="b" t="t" l="l"/>
              <a:pathLst>
                <a:path h="1786085" w="6015396">
                  <a:moveTo>
                    <a:pt x="19444" y="0"/>
                  </a:moveTo>
                  <a:lnTo>
                    <a:pt x="5995952" y="0"/>
                  </a:lnTo>
                  <a:cubicBezTo>
                    <a:pt x="6006690" y="0"/>
                    <a:pt x="6015396" y="8705"/>
                    <a:pt x="6015396" y="19444"/>
                  </a:cubicBezTo>
                  <a:lnTo>
                    <a:pt x="6015396" y="1766641"/>
                  </a:lnTo>
                  <a:cubicBezTo>
                    <a:pt x="6015396" y="1777379"/>
                    <a:pt x="6006690" y="1786085"/>
                    <a:pt x="5995952" y="1786085"/>
                  </a:cubicBezTo>
                  <a:lnTo>
                    <a:pt x="19444" y="1786085"/>
                  </a:lnTo>
                  <a:cubicBezTo>
                    <a:pt x="8705" y="1786085"/>
                    <a:pt x="0" y="1777379"/>
                    <a:pt x="0" y="1766641"/>
                  </a:cubicBezTo>
                  <a:lnTo>
                    <a:pt x="0" y="19444"/>
                  </a:lnTo>
                  <a:cubicBezTo>
                    <a:pt x="0" y="8705"/>
                    <a:pt x="8705" y="0"/>
                    <a:pt x="19444" y="0"/>
                  </a:cubicBezTo>
                  <a:close/>
                </a:path>
              </a:pathLst>
            </a:custGeom>
            <a:solidFill>
              <a:srgbClr val="000000"/>
            </a:solidFill>
            <a:ln w="19050" cap="rnd">
              <a:gradFill>
                <a:gsLst>
                  <a:gs pos="0">
                    <a:srgbClr val="B900BC">
                      <a:alpha val="100000"/>
                    </a:srgbClr>
                  </a:gs>
                  <a:gs pos="100000">
                    <a:srgbClr val="009CFF">
                      <a:alpha val="100000"/>
                    </a:srgbClr>
                  </a:gs>
                </a:gsLst>
                <a:lin ang="0"/>
              </a:gradFill>
              <a:prstDash val="solid"/>
              <a:round/>
            </a:ln>
          </p:spPr>
        </p:sp>
        <p:sp>
          <p:nvSpPr>
            <p:cNvPr name="TextBox 7" id="7"/>
            <p:cNvSpPr txBox="true"/>
            <p:nvPr/>
          </p:nvSpPr>
          <p:spPr>
            <a:xfrm>
              <a:off x="0" y="-38100"/>
              <a:ext cx="6015396" cy="1824185"/>
            </a:xfrm>
            <a:prstGeom prst="rect">
              <a:avLst/>
            </a:prstGeom>
          </p:spPr>
          <p:txBody>
            <a:bodyPr anchor="ctr" rtlCol="false" tIns="50800" lIns="50800" bIns="50800" rIns="50800"/>
            <a:lstStyle/>
            <a:p>
              <a:pPr algn="ctr">
                <a:lnSpc>
                  <a:spcPts val="2659"/>
                </a:lnSpc>
                <a:spcBef>
                  <a:spcPct val="0"/>
                </a:spcBef>
              </a:pPr>
            </a:p>
          </p:txBody>
        </p:sp>
      </p:grpSp>
      <p:pic>
        <p:nvPicPr>
          <p:cNvPr name="Picture 8" id="8"/>
          <p:cNvPicPr>
            <a:picLocks noChangeAspect="true"/>
          </p:cNvPicPr>
          <p:nvPr/>
        </p:nvPicPr>
        <p:blipFill>
          <a:blip r:embed="rId3"/>
          <a:stretch>
            <a:fillRect/>
          </a:stretch>
        </p:blipFill>
        <p:spPr>
          <a:xfrm rot="0">
            <a:off x="12301710" y="2279720"/>
            <a:ext cx="4851337" cy="4054158"/>
          </a:xfrm>
          <a:prstGeom prst="rect">
            <a:avLst/>
          </a:prstGeom>
        </p:spPr>
      </p:pic>
      <p:sp>
        <p:nvSpPr>
          <p:cNvPr name="Freeform 9" id="9" descr="defe"/>
          <p:cNvSpPr/>
          <p:nvPr/>
        </p:nvSpPr>
        <p:spPr>
          <a:xfrm flipH="false" flipV="false" rot="0">
            <a:off x="1028700" y="6550568"/>
            <a:ext cx="3617155" cy="1835706"/>
          </a:xfrm>
          <a:custGeom>
            <a:avLst/>
            <a:gdLst/>
            <a:ahLst/>
            <a:cxnLst/>
            <a:rect r="r" b="b" t="t" l="l"/>
            <a:pathLst>
              <a:path h="1835706" w="3617155">
                <a:moveTo>
                  <a:pt x="0" y="0"/>
                </a:moveTo>
                <a:lnTo>
                  <a:pt x="3617155" y="0"/>
                </a:lnTo>
                <a:lnTo>
                  <a:pt x="3617155" y="1835706"/>
                </a:lnTo>
                <a:lnTo>
                  <a:pt x="0" y="1835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0" id="10"/>
          <p:cNvPicPr>
            <a:picLocks noChangeAspect="true"/>
          </p:cNvPicPr>
          <p:nvPr/>
        </p:nvPicPr>
        <p:blipFill>
          <a:blip r:embed="rId6"/>
          <a:srcRect l="0" t="0" r="0" b="0"/>
          <a:stretch>
            <a:fillRect/>
          </a:stretch>
        </p:blipFill>
        <p:spPr>
          <a:xfrm flipH="false" flipV="false" rot="0">
            <a:off x="6916814" y="7416588"/>
            <a:ext cx="3619181" cy="434302"/>
          </a:xfrm>
          <a:prstGeom prst="rect">
            <a:avLst/>
          </a:prstGeom>
        </p:spPr>
      </p:pic>
      <p:sp>
        <p:nvSpPr>
          <p:cNvPr name="Freeform 11" id="11"/>
          <p:cNvSpPr/>
          <p:nvPr/>
        </p:nvSpPr>
        <p:spPr>
          <a:xfrm flipH="false" flipV="false" rot="0">
            <a:off x="14232984" y="7407425"/>
            <a:ext cx="1472247" cy="1472247"/>
          </a:xfrm>
          <a:custGeom>
            <a:avLst/>
            <a:gdLst/>
            <a:ahLst/>
            <a:cxnLst/>
            <a:rect r="r" b="b" t="t" l="l"/>
            <a:pathLst>
              <a:path h="1472247" w="1472247">
                <a:moveTo>
                  <a:pt x="0" y="0"/>
                </a:moveTo>
                <a:lnTo>
                  <a:pt x="1472247" y="0"/>
                </a:lnTo>
                <a:lnTo>
                  <a:pt x="1472247" y="1472247"/>
                </a:lnTo>
                <a:lnTo>
                  <a:pt x="0" y="1472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28700" y="3335787"/>
            <a:ext cx="10027154" cy="1994681"/>
          </a:xfrm>
          <a:prstGeom prst="rect">
            <a:avLst/>
          </a:prstGeom>
        </p:spPr>
        <p:txBody>
          <a:bodyPr anchor="t" rtlCol="false" tIns="0" lIns="0" bIns="0" rIns="0">
            <a:spAutoFit/>
          </a:bodyPr>
          <a:lstStyle/>
          <a:p>
            <a:pPr algn="just">
              <a:lnSpc>
                <a:spcPts val="3209"/>
              </a:lnSpc>
            </a:pPr>
            <a:r>
              <a:rPr lang="en-US" sz="1887">
                <a:solidFill>
                  <a:srgbClr val="FFFFFF"/>
                </a:solidFill>
                <a:latin typeface="Poppins"/>
                <a:ea typeface="Poppins"/>
                <a:cs typeface="Poppins"/>
                <a:sym typeface="Poppins"/>
              </a:rPr>
              <a:t>"CTS &amp; Supply Chain Hotspots" section gives a clear, at-a-glance view of cost-to-serve (CTS) performance across the entire supply chain. It highlights a potential pain point that may cause a significant impact on the revenue stream; it also raise a room for improvement later on in the foreseeable future of the supply chain performance. </a:t>
            </a:r>
          </a:p>
        </p:txBody>
      </p:sp>
      <p:sp>
        <p:nvSpPr>
          <p:cNvPr name="TextBox 13" id="13"/>
          <p:cNvSpPr txBox="true"/>
          <p:nvPr/>
        </p:nvSpPr>
        <p:spPr>
          <a:xfrm rot="0">
            <a:off x="984334" y="8767274"/>
            <a:ext cx="4019329" cy="1096139"/>
          </a:xfrm>
          <a:prstGeom prst="rect">
            <a:avLst/>
          </a:prstGeom>
        </p:spPr>
        <p:txBody>
          <a:bodyPr anchor="t" rtlCol="false" tIns="0" lIns="0" bIns="0" rIns="0">
            <a:spAutoFit/>
          </a:bodyPr>
          <a:lstStyle/>
          <a:p>
            <a:pPr algn="ctr">
              <a:lnSpc>
                <a:spcPts val="2625"/>
              </a:lnSpc>
              <a:spcBef>
                <a:spcPct val="0"/>
              </a:spcBef>
            </a:pPr>
            <a:r>
              <a:rPr lang="en-US" sz="1875">
                <a:solidFill>
                  <a:srgbClr val="FFFFFF"/>
                </a:solidFill>
                <a:latin typeface="Poppins"/>
                <a:ea typeface="Poppins"/>
                <a:cs typeface="Poppins"/>
                <a:sym typeface="Poppins"/>
              </a:rPr>
              <a:t>CTS Performance    </a:t>
            </a:r>
          </a:p>
          <a:p>
            <a:pPr algn="ctr">
              <a:lnSpc>
                <a:spcPts val="1969"/>
              </a:lnSpc>
              <a:spcBef>
                <a:spcPct val="0"/>
              </a:spcBef>
            </a:pPr>
            <a:r>
              <a:rPr lang="en-US" sz="1406">
                <a:solidFill>
                  <a:srgbClr val="FFFFFF"/>
                </a:solidFill>
                <a:latin typeface="Poppins"/>
                <a:ea typeface="Poppins"/>
                <a:cs typeface="Poppins"/>
                <a:sym typeface="Poppins"/>
              </a:rPr>
              <a:t> 85.99% of revenue generated is above CTS threshold, indicating strong operational concern!</a:t>
            </a:r>
          </a:p>
        </p:txBody>
      </p:sp>
      <p:sp>
        <p:nvSpPr>
          <p:cNvPr name="TextBox 14" id="14"/>
          <p:cNvSpPr txBox="true"/>
          <p:nvPr/>
        </p:nvSpPr>
        <p:spPr>
          <a:xfrm rot="0">
            <a:off x="4214800" y="6993789"/>
            <a:ext cx="1577726" cy="283210"/>
          </a:xfrm>
          <a:prstGeom prst="rect">
            <a:avLst/>
          </a:prstGeom>
        </p:spPr>
        <p:txBody>
          <a:bodyPr anchor="t" rtlCol="false" tIns="0" lIns="0" bIns="0" rIns="0">
            <a:spAutoFit/>
          </a:bodyPr>
          <a:lstStyle/>
          <a:p>
            <a:pPr algn="ctr">
              <a:lnSpc>
                <a:spcPts val="2240"/>
              </a:lnSpc>
              <a:spcBef>
                <a:spcPct val="0"/>
              </a:spcBef>
            </a:pPr>
            <a:r>
              <a:rPr lang="en-US" sz="1600">
                <a:solidFill>
                  <a:srgbClr val="FFFFFF"/>
                </a:solidFill>
                <a:latin typeface="Poppins"/>
                <a:ea typeface="Poppins"/>
                <a:cs typeface="Poppins"/>
                <a:sym typeface="Poppins"/>
              </a:rPr>
              <a:t>85.99%</a:t>
            </a:r>
            <a:r>
              <a:rPr lang="en-US" sz="1600">
                <a:solidFill>
                  <a:srgbClr val="FFFFFF"/>
                </a:solidFill>
                <a:latin typeface="Poppins"/>
                <a:ea typeface="Poppins"/>
                <a:cs typeface="Poppins"/>
                <a:sym typeface="Poppins"/>
              </a:rPr>
              <a:t> of</a:t>
            </a:r>
          </a:p>
        </p:txBody>
      </p:sp>
      <p:sp>
        <p:nvSpPr>
          <p:cNvPr name="TextBox 15" id="15"/>
          <p:cNvSpPr txBox="true"/>
          <p:nvPr/>
        </p:nvSpPr>
        <p:spPr>
          <a:xfrm rot="0">
            <a:off x="6772742" y="8646696"/>
            <a:ext cx="4283112" cy="1175583"/>
          </a:xfrm>
          <a:prstGeom prst="rect">
            <a:avLst/>
          </a:prstGeom>
        </p:spPr>
        <p:txBody>
          <a:bodyPr anchor="t" rtlCol="false" tIns="0" lIns="0" bIns="0" rIns="0">
            <a:spAutoFit/>
          </a:bodyPr>
          <a:lstStyle/>
          <a:p>
            <a:pPr algn="ctr">
              <a:lnSpc>
                <a:spcPts val="2544"/>
              </a:lnSpc>
            </a:pPr>
            <a:r>
              <a:rPr lang="en-US" sz="1817">
                <a:solidFill>
                  <a:srgbClr val="FFFFFF"/>
                </a:solidFill>
                <a:latin typeface="Poppins"/>
                <a:ea typeface="Poppins"/>
                <a:cs typeface="Poppins"/>
                <a:sym typeface="Poppins"/>
              </a:rPr>
              <a:t>Data Range</a:t>
            </a:r>
          </a:p>
          <a:p>
            <a:pPr algn="ctr">
              <a:lnSpc>
                <a:spcPts val="2264"/>
              </a:lnSpc>
              <a:spcBef>
                <a:spcPct val="0"/>
              </a:spcBef>
            </a:pPr>
            <a:r>
              <a:rPr lang="en-US" sz="1617">
                <a:solidFill>
                  <a:srgbClr val="FFFFFF"/>
                </a:solidFill>
                <a:latin typeface="Poppins"/>
                <a:ea typeface="Poppins"/>
                <a:cs typeface="Poppins"/>
                <a:sym typeface="Poppins"/>
              </a:rPr>
              <a:t>Analysis spans 2023-2025 with</a:t>
            </a:r>
            <a:r>
              <a:rPr lang="en-US" sz="1617">
                <a:solidFill>
                  <a:srgbClr val="FFFFFF"/>
                </a:solidFill>
                <a:latin typeface="Poppins"/>
                <a:ea typeface="Poppins"/>
                <a:cs typeface="Poppins"/>
                <a:sym typeface="Poppins"/>
              </a:rPr>
              <a:t> filterable slicers for supplier ratings, supplier types, and product categories</a:t>
            </a:r>
          </a:p>
        </p:txBody>
      </p:sp>
      <p:sp>
        <p:nvSpPr>
          <p:cNvPr name="TextBox 16" id="16"/>
          <p:cNvSpPr txBox="true"/>
          <p:nvPr/>
        </p:nvSpPr>
        <p:spPr>
          <a:xfrm rot="0">
            <a:off x="12390696" y="9062467"/>
            <a:ext cx="5156822" cy="800945"/>
          </a:xfrm>
          <a:prstGeom prst="rect">
            <a:avLst/>
          </a:prstGeom>
        </p:spPr>
        <p:txBody>
          <a:bodyPr anchor="t" rtlCol="false" tIns="0" lIns="0" bIns="0" rIns="0">
            <a:spAutoFit/>
          </a:bodyPr>
          <a:lstStyle/>
          <a:p>
            <a:pPr algn="ctr">
              <a:lnSpc>
                <a:spcPts val="2275"/>
              </a:lnSpc>
              <a:spcBef>
                <a:spcPct val="0"/>
              </a:spcBef>
            </a:pPr>
            <a:r>
              <a:rPr lang="en-US" sz="1625">
                <a:solidFill>
                  <a:srgbClr val="FFFFFF"/>
                </a:solidFill>
                <a:latin typeface="Poppins"/>
                <a:ea typeface="Poppins"/>
                <a:cs typeface="Poppins"/>
                <a:sym typeface="Poppins"/>
              </a:rPr>
              <a:t>26 Product Categories tracked with</a:t>
            </a:r>
            <a:r>
              <a:rPr lang="en-US" sz="1625">
                <a:solidFill>
                  <a:srgbClr val="FFFFFF"/>
                </a:solidFill>
                <a:latin typeface="Poppins"/>
                <a:ea typeface="Poppins"/>
                <a:cs typeface="Poppins"/>
                <a:sym typeface="Poppins"/>
              </a:rPr>
              <a:t> individual cost-to-serve analysis</a:t>
            </a:r>
          </a:p>
          <a:p>
            <a:pPr algn="ctr">
              <a:lnSpc>
                <a:spcPts val="1831"/>
              </a:lnSpc>
              <a:spcBef>
                <a:spcPct val="0"/>
              </a:spcBef>
            </a:pPr>
          </a:p>
        </p:txBody>
      </p:sp>
      <p:sp>
        <p:nvSpPr>
          <p:cNvPr name="TextBox 17" id="17"/>
          <p:cNvSpPr txBox="true"/>
          <p:nvPr/>
        </p:nvSpPr>
        <p:spPr>
          <a:xfrm rot="0">
            <a:off x="12268231" y="5892588"/>
            <a:ext cx="4521550" cy="1260353"/>
          </a:xfrm>
          <a:prstGeom prst="rect">
            <a:avLst/>
          </a:prstGeom>
        </p:spPr>
        <p:txBody>
          <a:bodyPr anchor="t" rtlCol="false" tIns="0" lIns="0" bIns="0" rIns="0">
            <a:spAutoFit/>
          </a:bodyPr>
          <a:lstStyle/>
          <a:p>
            <a:pPr algn="ctr">
              <a:lnSpc>
                <a:spcPts val="2036"/>
              </a:lnSpc>
            </a:pPr>
            <a:r>
              <a:rPr lang="en-US" sz="1454">
                <a:solidFill>
                  <a:srgbClr val="FFFFFF"/>
                </a:solidFill>
                <a:latin typeface="Poppins"/>
                <a:ea typeface="Poppins"/>
                <a:cs typeface="Poppins"/>
                <a:sym typeface="Poppins"/>
              </a:rPr>
              <a:t>Revenue Breakdow</a:t>
            </a:r>
            <a:r>
              <a:rPr lang="en-US" sz="1454">
                <a:solidFill>
                  <a:srgbClr val="FFFFFF"/>
                </a:solidFill>
                <a:latin typeface="Poppins"/>
                <a:ea typeface="Poppins"/>
                <a:cs typeface="Poppins"/>
                <a:sym typeface="Poppins"/>
              </a:rPr>
              <a:t>n (SCCPU Oreinted)</a:t>
            </a:r>
          </a:p>
          <a:p>
            <a:pPr algn="ctr">
              <a:lnSpc>
                <a:spcPts val="2036"/>
              </a:lnSpc>
            </a:pPr>
          </a:p>
          <a:p>
            <a:pPr algn="ctr">
              <a:lnSpc>
                <a:spcPts val="2036"/>
              </a:lnSpc>
              <a:spcBef>
                <a:spcPct val="0"/>
              </a:spcBef>
            </a:pPr>
            <a:r>
              <a:rPr lang="en-US" sz="1454">
                <a:solidFill>
                  <a:srgbClr val="FFFFFF"/>
                </a:solidFill>
                <a:latin typeface="Poppins"/>
                <a:ea typeface="Poppins"/>
                <a:cs typeface="Poppins"/>
                <a:sym typeface="Poppins"/>
              </a:rPr>
              <a:t>High SCCPU contributes 34.2% of total revenue of supply chain</a:t>
            </a:r>
          </a:p>
          <a:p>
            <a:pPr algn="ctr">
              <a:lnSpc>
                <a:spcPts val="1827"/>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12851" y="268771"/>
            <a:ext cx="12328858" cy="1297803"/>
            <a:chOff x="0" y="0"/>
            <a:chExt cx="1737821" cy="182933"/>
          </a:xfrm>
        </p:grpSpPr>
        <p:sp>
          <p:nvSpPr>
            <p:cNvPr name="Freeform 3" id="3"/>
            <p:cNvSpPr/>
            <p:nvPr/>
          </p:nvSpPr>
          <p:spPr>
            <a:xfrm flipH="false" flipV="false" rot="0">
              <a:off x="0" y="0"/>
              <a:ext cx="1737820" cy="182933"/>
            </a:xfrm>
            <a:custGeom>
              <a:avLst/>
              <a:gdLst/>
              <a:ahLst/>
              <a:cxnLst/>
              <a:rect r="r" b="b" t="t" l="l"/>
              <a:pathLst>
                <a:path h="182933" w="1737820">
                  <a:moveTo>
                    <a:pt x="47096" y="0"/>
                  </a:moveTo>
                  <a:lnTo>
                    <a:pt x="1690724" y="0"/>
                  </a:lnTo>
                  <a:cubicBezTo>
                    <a:pt x="1716735" y="0"/>
                    <a:pt x="1737820" y="21086"/>
                    <a:pt x="1737820" y="47096"/>
                  </a:cubicBezTo>
                  <a:lnTo>
                    <a:pt x="1737820" y="135836"/>
                  </a:lnTo>
                  <a:cubicBezTo>
                    <a:pt x="1737820" y="161847"/>
                    <a:pt x="1716735" y="182933"/>
                    <a:pt x="1690724" y="182933"/>
                  </a:cubicBezTo>
                  <a:lnTo>
                    <a:pt x="47096" y="182933"/>
                  </a:lnTo>
                  <a:cubicBezTo>
                    <a:pt x="21086" y="182933"/>
                    <a:pt x="0" y="161847"/>
                    <a:pt x="0" y="135836"/>
                  </a:cubicBezTo>
                  <a:lnTo>
                    <a:pt x="0" y="47096"/>
                  </a:lnTo>
                  <a:cubicBezTo>
                    <a:pt x="0" y="21086"/>
                    <a:pt x="21086" y="0"/>
                    <a:pt x="4709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4" id="4"/>
            <p:cNvSpPr txBox="true"/>
            <p:nvPr/>
          </p:nvSpPr>
          <p:spPr>
            <a:xfrm>
              <a:off x="0" y="-38100"/>
              <a:ext cx="1737821" cy="2210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74698" y="-1449366"/>
            <a:ext cx="2843232" cy="2623185"/>
            <a:chOff x="0" y="0"/>
            <a:chExt cx="440491" cy="406400"/>
          </a:xfrm>
        </p:grpSpPr>
        <p:sp>
          <p:nvSpPr>
            <p:cNvPr name="Freeform 6" id="6"/>
            <p:cNvSpPr/>
            <p:nvPr/>
          </p:nvSpPr>
          <p:spPr>
            <a:xfrm flipH="false" flipV="false" rot="0">
              <a:off x="0" y="0"/>
              <a:ext cx="440491" cy="406400"/>
            </a:xfrm>
            <a:custGeom>
              <a:avLst/>
              <a:gdLst/>
              <a:ahLst/>
              <a:cxnLst/>
              <a:rect r="r" b="b" t="t" l="l"/>
              <a:pathLst>
                <a:path h="406400" w="440491">
                  <a:moveTo>
                    <a:pt x="62627" y="0"/>
                  </a:moveTo>
                  <a:lnTo>
                    <a:pt x="377864" y="0"/>
                  </a:lnTo>
                  <a:cubicBezTo>
                    <a:pt x="394474" y="0"/>
                    <a:pt x="410403" y="6598"/>
                    <a:pt x="422148" y="18343"/>
                  </a:cubicBezTo>
                  <a:cubicBezTo>
                    <a:pt x="433893" y="30088"/>
                    <a:pt x="440491" y="46018"/>
                    <a:pt x="440491" y="62627"/>
                  </a:cubicBezTo>
                  <a:lnTo>
                    <a:pt x="440491" y="343773"/>
                  </a:lnTo>
                  <a:cubicBezTo>
                    <a:pt x="440491" y="378361"/>
                    <a:pt x="412452" y="406400"/>
                    <a:pt x="377864" y="406400"/>
                  </a:cubicBezTo>
                  <a:lnTo>
                    <a:pt x="62627" y="406400"/>
                  </a:lnTo>
                  <a:cubicBezTo>
                    <a:pt x="28039" y="406400"/>
                    <a:pt x="0" y="378361"/>
                    <a:pt x="0" y="343773"/>
                  </a:cubicBezTo>
                  <a:lnTo>
                    <a:pt x="0" y="62627"/>
                  </a:lnTo>
                  <a:cubicBezTo>
                    <a:pt x="0" y="28039"/>
                    <a:pt x="28039" y="0"/>
                    <a:pt x="62627" y="0"/>
                  </a:cubicBezTo>
                  <a:close/>
                </a:path>
              </a:pathLst>
            </a:custGeom>
            <a:blipFill>
              <a:blip r:embed="rId2"/>
              <a:stretch>
                <a:fillRect l="-26406" t="0" r="-26406" b="0"/>
              </a:stretch>
            </a:blipFill>
          </p:spPr>
        </p:sp>
      </p:grpSp>
      <p:grpSp>
        <p:nvGrpSpPr>
          <p:cNvPr name="Group 7" id="7"/>
          <p:cNvGrpSpPr/>
          <p:nvPr/>
        </p:nvGrpSpPr>
        <p:grpSpPr>
          <a:xfrm rot="0">
            <a:off x="1137329" y="4584410"/>
            <a:ext cx="4125217" cy="656750"/>
            <a:chOff x="0" y="0"/>
            <a:chExt cx="581472" cy="92573"/>
          </a:xfrm>
        </p:grpSpPr>
        <p:sp>
          <p:nvSpPr>
            <p:cNvPr name="Freeform 8" id="8"/>
            <p:cNvSpPr/>
            <p:nvPr/>
          </p:nvSpPr>
          <p:spPr>
            <a:xfrm flipH="false" flipV="false" rot="0">
              <a:off x="0" y="0"/>
              <a:ext cx="581472" cy="92573"/>
            </a:xfrm>
            <a:custGeom>
              <a:avLst/>
              <a:gdLst/>
              <a:ahLst/>
              <a:cxnLst/>
              <a:rect r="r" b="b" t="t" l="l"/>
              <a:pathLst>
                <a:path h="92573" w="581472">
                  <a:moveTo>
                    <a:pt x="46286" y="0"/>
                  </a:moveTo>
                  <a:lnTo>
                    <a:pt x="535186" y="0"/>
                  </a:lnTo>
                  <a:cubicBezTo>
                    <a:pt x="547462" y="0"/>
                    <a:pt x="559235" y="4877"/>
                    <a:pt x="567915" y="13557"/>
                  </a:cubicBezTo>
                  <a:cubicBezTo>
                    <a:pt x="576595" y="22237"/>
                    <a:pt x="581472" y="34010"/>
                    <a:pt x="581472" y="46286"/>
                  </a:cubicBezTo>
                  <a:lnTo>
                    <a:pt x="581472" y="46286"/>
                  </a:lnTo>
                  <a:cubicBezTo>
                    <a:pt x="581472" y="58562"/>
                    <a:pt x="576595" y="70335"/>
                    <a:pt x="567915" y="79016"/>
                  </a:cubicBezTo>
                  <a:cubicBezTo>
                    <a:pt x="559235" y="87696"/>
                    <a:pt x="547462" y="92573"/>
                    <a:pt x="535186" y="92573"/>
                  </a:cubicBezTo>
                  <a:lnTo>
                    <a:pt x="46286" y="92573"/>
                  </a:lnTo>
                  <a:cubicBezTo>
                    <a:pt x="34010" y="92573"/>
                    <a:pt x="22237" y="87696"/>
                    <a:pt x="13557" y="79016"/>
                  </a:cubicBezTo>
                  <a:cubicBezTo>
                    <a:pt x="4877" y="70335"/>
                    <a:pt x="0" y="58562"/>
                    <a:pt x="0" y="46286"/>
                  </a:cubicBezTo>
                  <a:lnTo>
                    <a:pt x="0" y="46286"/>
                  </a:lnTo>
                  <a:cubicBezTo>
                    <a:pt x="0" y="34010"/>
                    <a:pt x="4877" y="22237"/>
                    <a:pt x="13557" y="13557"/>
                  </a:cubicBezTo>
                  <a:cubicBezTo>
                    <a:pt x="22237" y="4877"/>
                    <a:pt x="34010" y="0"/>
                    <a:pt x="4628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9" id="9"/>
            <p:cNvSpPr txBox="true"/>
            <p:nvPr/>
          </p:nvSpPr>
          <p:spPr>
            <a:xfrm>
              <a:off x="0" y="-38100"/>
              <a:ext cx="581472" cy="13067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684714" y="7106949"/>
            <a:ext cx="701893" cy="659780"/>
          </a:xfrm>
          <a:custGeom>
            <a:avLst/>
            <a:gdLst/>
            <a:ahLst/>
            <a:cxnLst/>
            <a:rect r="r" b="b" t="t" l="l"/>
            <a:pathLst>
              <a:path h="659780" w="701893">
                <a:moveTo>
                  <a:pt x="0" y="0"/>
                </a:moveTo>
                <a:lnTo>
                  <a:pt x="701893" y="0"/>
                </a:lnTo>
                <a:lnTo>
                  <a:pt x="701893" y="659780"/>
                </a:lnTo>
                <a:lnTo>
                  <a:pt x="0" y="659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6705446" y="5885593"/>
            <a:ext cx="683987" cy="690262"/>
          </a:xfrm>
          <a:custGeom>
            <a:avLst/>
            <a:gdLst/>
            <a:ahLst/>
            <a:cxnLst/>
            <a:rect r="r" b="b" t="t" l="l"/>
            <a:pathLst>
              <a:path h="690262" w="683987">
                <a:moveTo>
                  <a:pt x="0" y="0"/>
                </a:moveTo>
                <a:lnTo>
                  <a:pt x="683986" y="0"/>
                </a:lnTo>
                <a:lnTo>
                  <a:pt x="683986" y="690262"/>
                </a:lnTo>
                <a:lnTo>
                  <a:pt x="0" y="6902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115532" y="4670964"/>
            <a:ext cx="3951553"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Highest CTS Products</a:t>
            </a:r>
          </a:p>
        </p:txBody>
      </p:sp>
      <p:sp>
        <p:nvSpPr>
          <p:cNvPr name="TextBox 13" id="13"/>
          <p:cNvSpPr txBox="true"/>
          <p:nvPr/>
        </p:nvSpPr>
        <p:spPr>
          <a:xfrm rot="0">
            <a:off x="6933772" y="4692123"/>
            <a:ext cx="3951553"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Most Efficient Products</a:t>
            </a:r>
          </a:p>
        </p:txBody>
      </p:sp>
      <p:grpSp>
        <p:nvGrpSpPr>
          <p:cNvPr name="Group 14" id="14"/>
          <p:cNvGrpSpPr/>
          <p:nvPr/>
        </p:nvGrpSpPr>
        <p:grpSpPr>
          <a:xfrm rot="0">
            <a:off x="6684714" y="4584410"/>
            <a:ext cx="4125217" cy="683501"/>
            <a:chOff x="0" y="0"/>
            <a:chExt cx="581472" cy="96343"/>
          </a:xfrm>
        </p:grpSpPr>
        <p:sp>
          <p:nvSpPr>
            <p:cNvPr name="Freeform 15" id="15"/>
            <p:cNvSpPr/>
            <p:nvPr/>
          </p:nvSpPr>
          <p:spPr>
            <a:xfrm flipH="false" flipV="false" rot="0">
              <a:off x="0" y="0"/>
              <a:ext cx="581472" cy="96343"/>
            </a:xfrm>
            <a:custGeom>
              <a:avLst/>
              <a:gdLst/>
              <a:ahLst/>
              <a:cxnLst/>
              <a:rect r="r" b="b" t="t" l="l"/>
              <a:pathLst>
                <a:path h="96343" w="581472">
                  <a:moveTo>
                    <a:pt x="48172" y="0"/>
                  </a:moveTo>
                  <a:lnTo>
                    <a:pt x="533300" y="0"/>
                  </a:lnTo>
                  <a:cubicBezTo>
                    <a:pt x="559905" y="0"/>
                    <a:pt x="581472" y="21567"/>
                    <a:pt x="581472" y="48172"/>
                  </a:cubicBezTo>
                  <a:lnTo>
                    <a:pt x="581472" y="48172"/>
                  </a:lnTo>
                  <a:cubicBezTo>
                    <a:pt x="581472" y="60947"/>
                    <a:pt x="576397" y="73200"/>
                    <a:pt x="567363" y="82234"/>
                  </a:cubicBezTo>
                  <a:cubicBezTo>
                    <a:pt x="558329" y="91268"/>
                    <a:pt x="546076" y="96343"/>
                    <a:pt x="533300" y="96343"/>
                  </a:cubicBezTo>
                  <a:lnTo>
                    <a:pt x="48172" y="96343"/>
                  </a:lnTo>
                  <a:cubicBezTo>
                    <a:pt x="21567" y="96343"/>
                    <a:pt x="0" y="74776"/>
                    <a:pt x="0" y="48172"/>
                  </a:cubicBezTo>
                  <a:lnTo>
                    <a:pt x="0" y="48172"/>
                  </a:lnTo>
                  <a:cubicBezTo>
                    <a:pt x="0" y="21567"/>
                    <a:pt x="21567" y="0"/>
                    <a:pt x="48172"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6" id="16"/>
            <p:cNvSpPr txBox="true"/>
            <p:nvPr/>
          </p:nvSpPr>
          <p:spPr>
            <a:xfrm>
              <a:off x="0" y="-38100"/>
              <a:ext cx="581472" cy="134443"/>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2214638" y="479522"/>
            <a:ext cx="11860216" cy="685802"/>
          </a:xfrm>
          <a:prstGeom prst="rect">
            <a:avLst/>
          </a:prstGeom>
        </p:spPr>
        <p:txBody>
          <a:bodyPr anchor="t" rtlCol="false" tIns="0" lIns="0" bIns="0" rIns="0">
            <a:spAutoFit/>
          </a:bodyPr>
          <a:lstStyle/>
          <a:p>
            <a:pPr algn="ctr">
              <a:lnSpc>
                <a:spcPts val="5609"/>
              </a:lnSpc>
              <a:spcBef>
                <a:spcPct val="0"/>
              </a:spcBef>
            </a:pPr>
            <a:r>
              <a:rPr lang="en-US" b="true" sz="3299">
                <a:solidFill>
                  <a:srgbClr val="FFFFFF"/>
                </a:solidFill>
                <a:latin typeface="Poppins Bold"/>
                <a:ea typeface="Poppins Bold"/>
                <a:cs typeface="Poppins Bold"/>
                <a:sym typeface="Poppins Bold"/>
              </a:rPr>
              <a:t>Cost-to-Serve Analysis by Product Type</a:t>
            </a:r>
          </a:p>
        </p:txBody>
      </p:sp>
      <p:grpSp>
        <p:nvGrpSpPr>
          <p:cNvPr name="Group 18" id="18"/>
          <p:cNvGrpSpPr/>
          <p:nvPr/>
        </p:nvGrpSpPr>
        <p:grpSpPr>
          <a:xfrm rot="0">
            <a:off x="17259300" y="-478120"/>
            <a:ext cx="1619089" cy="1493782"/>
            <a:chOff x="0" y="0"/>
            <a:chExt cx="440491" cy="406400"/>
          </a:xfrm>
        </p:grpSpPr>
        <p:sp>
          <p:nvSpPr>
            <p:cNvPr name="Freeform 19" id="19"/>
            <p:cNvSpPr/>
            <p:nvPr/>
          </p:nvSpPr>
          <p:spPr>
            <a:xfrm flipH="false" flipV="false" rot="0">
              <a:off x="0" y="0"/>
              <a:ext cx="440491" cy="406400"/>
            </a:xfrm>
            <a:custGeom>
              <a:avLst/>
              <a:gdLst/>
              <a:ahLst/>
              <a:cxnLst/>
              <a:rect r="r" b="b" t="t" l="l"/>
              <a:pathLst>
                <a:path h="406400" w="440491">
                  <a:moveTo>
                    <a:pt x="109978" y="0"/>
                  </a:moveTo>
                  <a:lnTo>
                    <a:pt x="330513" y="0"/>
                  </a:lnTo>
                  <a:cubicBezTo>
                    <a:pt x="359681" y="0"/>
                    <a:pt x="387654" y="11587"/>
                    <a:pt x="408279" y="32212"/>
                  </a:cubicBezTo>
                  <a:cubicBezTo>
                    <a:pt x="428904" y="52837"/>
                    <a:pt x="440491" y="80810"/>
                    <a:pt x="440491" y="109978"/>
                  </a:cubicBezTo>
                  <a:lnTo>
                    <a:pt x="440491" y="296422"/>
                  </a:lnTo>
                  <a:cubicBezTo>
                    <a:pt x="440491" y="357161"/>
                    <a:pt x="391252" y="406400"/>
                    <a:pt x="330513" y="406400"/>
                  </a:cubicBezTo>
                  <a:lnTo>
                    <a:pt x="109978" y="406400"/>
                  </a:lnTo>
                  <a:cubicBezTo>
                    <a:pt x="49239" y="406400"/>
                    <a:pt x="0" y="357161"/>
                    <a:pt x="0" y="296422"/>
                  </a:cubicBezTo>
                  <a:lnTo>
                    <a:pt x="0" y="109978"/>
                  </a:lnTo>
                  <a:cubicBezTo>
                    <a:pt x="0" y="49239"/>
                    <a:pt x="49239" y="0"/>
                    <a:pt x="109978" y="0"/>
                  </a:cubicBezTo>
                  <a:close/>
                </a:path>
              </a:pathLst>
            </a:custGeom>
            <a:blipFill>
              <a:blip r:embed="rId2"/>
              <a:stretch>
                <a:fillRect l="-26406" t="0" r="-26406" b="0"/>
              </a:stretch>
            </a:blipFill>
          </p:spPr>
        </p:sp>
      </p:grpSp>
      <p:sp>
        <p:nvSpPr>
          <p:cNvPr name="TextBox 20" id="20"/>
          <p:cNvSpPr txBox="true"/>
          <p:nvPr/>
        </p:nvSpPr>
        <p:spPr>
          <a:xfrm rot="0">
            <a:off x="13592052" y="4541310"/>
            <a:ext cx="1882229" cy="425450"/>
          </a:xfrm>
          <a:prstGeom prst="rect">
            <a:avLst/>
          </a:prstGeom>
        </p:spPr>
        <p:txBody>
          <a:bodyPr anchor="t" rtlCol="false" tIns="0" lIns="0" bIns="0" rIns="0">
            <a:spAutoFit/>
          </a:bodyPr>
          <a:lstStyle/>
          <a:p>
            <a:pPr algn="ctr">
              <a:lnSpc>
                <a:spcPts val="3400"/>
              </a:lnSpc>
              <a:spcBef>
                <a:spcPct val="0"/>
              </a:spcBef>
            </a:pPr>
            <a:r>
              <a:rPr lang="en-US" sz="2000">
                <a:solidFill>
                  <a:srgbClr val="FFFFFF"/>
                </a:solidFill>
                <a:latin typeface="Poppins"/>
                <a:ea typeface="Poppins"/>
                <a:cs typeface="Poppins"/>
                <a:sym typeface="Poppins"/>
              </a:rPr>
              <a:t>Highest SCCPU</a:t>
            </a:r>
          </a:p>
        </p:txBody>
      </p:sp>
      <p:grpSp>
        <p:nvGrpSpPr>
          <p:cNvPr name="Group 21" id="21"/>
          <p:cNvGrpSpPr/>
          <p:nvPr/>
        </p:nvGrpSpPr>
        <p:grpSpPr>
          <a:xfrm rot="0">
            <a:off x="12445020" y="4460585"/>
            <a:ext cx="4176293" cy="757613"/>
            <a:chOff x="0" y="0"/>
            <a:chExt cx="588672" cy="106790"/>
          </a:xfrm>
        </p:grpSpPr>
        <p:sp>
          <p:nvSpPr>
            <p:cNvPr name="Freeform 22" id="22"/>
            <p:cNvSpPr/>
            <p:nvPr/>
          </p:nvSpPr>
          <p:spPr>
            <a:xfrm flipH="false" flipV="false" rot="0">
              <a:off x="0" y="0"/>
              <a:ext cx="588672" cy="106790"/>
            </a:xfrm>
            <a:custGeom>
              <a:avLst/>
              <a:gdLst/>
              <a:ahLst/>
              <a:cxnLst/>
              <a:rect r="r" b="b" t="t" l="l"/>
              <a:pathLst>
                <a:path h="106790" w="588672">
                  <a:moveTo>
                    <a:pt x="53395" y="0"/>
                  </a:moveTo>
                  <a:lnTo>
                    <a:pt x="535277" y="0"/>
                  </a:lnTo>
                  <a:cubicBezTo>
                    <a:pt x="564766" y="0"/>
                    <a:pt x="588672" y="23906"/>
                    <a:pt x="588672" y="53395"/>
                  </a:cubicBezTo>
                  <a:lnTo>
                    <a:pt x="588672" y="53395"/>
                  </a:lnTo>
                  <a:cubicBezTo>
                    <a:pt x="588672" y="67556"/>
                    <a:pt x="583046" y="81137"/>
                    <a:pt x="573033" y="91151"/>
                  </a:cubicBezTo>
                  <a:cubicBezTo>
                    <a:pt x="563019" y="101164"/>
                    <a:pt x="549438" y="106790"/>
                    <a:pt x="535277" y="106790"/>
                  </a:cubicBezTo>
                  <a:lnTo>
                    <a:pt x="53395" y="106790"/>
                  </a:lnTo>
                  <a:cubicBezTo>
                    <a:pt x="39234" y="106790"/>
                    <a:pt x="25652" y="101164"/>
                    <a:pt x="15639" y="91151"/>
                  </a:cubicBezTo>
                  <a:cubicBezTo>
                    <a:pt x="5626" y="81137"/>
                    <a:pt x="0" y="67556"/>
                    <a:pt x="0" y="53395"/>
                  </a:cubicBezTo>
                  <a:lnTo>
                    <a:pt x="0" y="53395"/>
                  </a:lnTo>
                  <a:cubicBezTo>
                    <a:pt x="0" y="39234"/>
                    <a:pt x="5626" y="25652"/>
                    <a:pt x="15639" y="15639"/>
                  </a:cubicBezTo>
                  <a:cubicBezTo>
                    <a:pt x="25652" y="5626"/>
                    <a:pt x="39234" y="0"/>
                    <a:pt x="5339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23" id="23"/>
            <p:cNvSpPr txBox="true"/>
            <p:nvPr/>
          </p:nvSpPr>
          <p:spPr>
            <a:xfrm>
              <a:off x="0" y="-38100"/>
              <a:ext cx="588672" cy="144890"/>
            </a:xfrm>
            <a:prstGeom prst="rect">
              <a:avLst/>
            </a:prstGeom>
          </p:spPr>
          <p:txBody>
            <a:bodyPr anchor="ctr" rtlCol="false" tIns="50800" lIns="50800" bIns="50800" rIns="50800"/>
            <a:lstStyle/>
            <a:p>
              <a:pPr algn="ctr">
                <a:lnSpc>
                  <a:spcPts val="2659"/>
                </a:lnSpc>
                <a:spcBef>
                  <a:spcPct val="0"/>
                </a:spcBef>
              </a:pPr>
            </a:p>
          </p:txBody>
        </p:sp>
      </p:grpSp>
      <p:sp>
        <p:nvSpPr>
          <p:cNvPr name="Freeform 24" id="24"/>
          <p:cNvSpPr/>
          <p:nvPr/>
        </p:nvSpPr>
        <p:spPr>
          <a:xfrm flipH="false" flipV="false" rot="0">
            <a:off x="1551960" y="3266060"/>
            <a:ext cx="582677" cy="718246"/>
          </a:xfrm>
          <a:custGeom>
            <a:avLst/>
            <a:gdLst/>
            <a:ahLst/>
            <a:cxnLst/>
            <a:rect r="r" b="b" t="t" l="l"/>
            <a:pathLst>
              <a:path h="718246" w="582677">
                <a:moveTo>
                  <a:pt x="0" y="0"/>
                </a:moveTo>
                <a:lnTo>
                  <a:pt x="582677" y="0"/>
                </a:lnTo>
                <a:lnTo>
                  <a:pt x="582677" y="718246"/>
                </a:lnTo>
                <a:lnTo>
                  <a:pt x="0" y="7182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2518046" y="3142235"/>
            <a:ext cx="12121138" cy="1318351"/>
          </a:xfrm>
          <a:prstGeom prst="rect">
            <a:avLst/>
          </a:prstGeom>
        </p:spPr>
        <p:txBody>
          <a:bodyPr anchor="t" rtlCol="false" tIns="0" lIns="0" bIns="0" rIns="0">
            <a:spAutoFit/>
          </a:bodyPr>
          <a:lstStyle/>
          <a:p>
            <a:pPr algn="ctr">
              <a:lnSpc>
                <a:spcPts val="3550"/>
              </a:lnSpc>
            </a:pPr>
            <a:r>
              <a:rPr lang="en-US" sz="2088">
                <a:solidFill>
                  <a:srgbClr val="FFFFFF"/>
                </a:solidFill>
                <a:latin typeface="Poppins"/>
                <a:ea typeface="Poppins"/>
                <a:cs typeface="Poppins"/>
                <a:sym typeface="Poppins"/>
              </a:rPr>
              <a:t>Interactive Capability Users can filter by individual product type to isolate cost drivers and supplier performance for specific categories.</a:t>
            </a:r>
          </a:p>
          <a:p>
            <a:pPr algn="ctr">
              <a:lnSpc>
                <a:spcPts val="3380"/>
              </a:lnSpc>
              <a:spcBef>
                <a:spcPct val="0"/>
              </a:spcBef>
            </a:pPr>
          </a:p>
        </p:txBody>
      </p:sp>
      <p:pic>
        <p:nvPicPr>
          <p:cNvPr name="Picture 26" id="26"/>
          <p:cNvPicPr>
            <a:picLocks noChangeAspect="true"/>
          </p:cNvPicPr>
          <p:nvPr/>
        </p:nvPicPr>
        <p:blipFill>
          <a:blip r:embed="rId9"/>
          <a:stretch>
            <a:fillRect/>
          </a:stretch>
        </p:blipFill>
        <p:spPr>
          <a:xfrm rot="0">
            <a:off x="1259586" y="2163560"/>
            <a:ext cx="954600" cy="847894"/>
          </a:xfrm>
          <a:prstGeom prst="rect">
            <a:avLst/>
          </a:prstGeom>
        </p:spPr>
      </p:pic>
      <p:sp>
        <p:nvSpPr>
          <p:cNvPr name="TextBox 27" id="27"/>
          <p:cNvSpPr txBox="true"/>
          <p:nvPr/>
        </p:nvSpPr>
        <p:spPr>
          <a:xfrm rot="0">
            <a:off x="7266884" y="6941812"/>
            <a:ext cx="3754232" cy="735815"/>
          </a:xfrm>
          <a:prstGeom prst="rect">
            <a:avLst/>
          </a:prstGeom>
        </p:spPr>
        <p:txBody>
          <a:bodyPr anchor="t" rtlCol="false" tIns="0" lIns="0" bIns="0" rIns="0">
            <a:spAutoFit/>
          </a:bodyPr>
          <a:lstStyle/>
          <a:p>
            <a:pPr algn="ctr">
              <a:lnSpc>
                <a:spcPts val="3081"/>
              </a:lnSpc>
            </a:pPr>
            <a:r>
              <a:rPr lang="en-US" sz="1812">
                <a:solidFill>
                  <a:srgbClr val="FFFFFF"/>
                </a:solidFill>
                <a:latin typeface="Poppins"/>
                <a:ea typeface="Poppins"/>
                <a:cs typeface="Poppins"/>
                <a:sym typeface="Poppins"/>
              </a:rPr>
              <a:t>Packaging</a:t>
            </a:r>
          </a:p>
          <a:p>
            <a:pPr algn="ctr">
              <a:lnSpc>
                <a:spcPts val="2911"/>
              </a:lnSpc>
            </a:pPr>
            <a:r>
              <a:rPr lang="en-US" sz="1712">
                <a:solidFill>
                  <a:srgbClr val="FFFFFF"/>
                </a:solidFill>
                <a:latin typeface="Poppins"/>
                <a:ea typeface="Poppins"/>
                <a:cs typeface="Poppins"/>
                <a:sym typeface="Poppins"/>
              </a:rPr>
              <a:t>$131 /order</a:t>
            </a:r>
          </a:p>
        </p:txBody>
      </p:sp>
      <p:sp>
        <p:nvSpPr>
          <p:cNvPr name="TextBox 28" id="28"/>
          <p:cNvSpPr txBox="true"/>
          <p:nvPr/>
        </p:nvSpPr>
        <p:spPr>
          <a:xfrm rot="0">
            <a:off x="7146470" y="5860501"/>
            <a:ext cx="3580494" cy="715354"/>
          </a:xfrm>
          <a:prstGeom prst="rect">
            <a:avLst/>
          </a:prstGeom>
        </p:spPr>
        <p:txBody>
          <a:bodyPr anchor="t" rtlCol="false" tIns="0" lIns="0" bIns="0" rIns="0">
            <a:spAutoFit/>
          </a:bodyPr>
          <a:lstStyle/>
          <a:p>
            <a:pPr algn="ctr">
              <a:lnSpc>
                <a:spcPts val="3106"/>
              </a:lnSpc>
            </a:pPr>
            <a:r>
              <a:rPr lang="en-US" sz="1827">
                <a:solidFill>
                  <a:srgbClr val="FFFFFF"/>
                </a:solidFill>
                <a:latin typeface="Poppins"/>
                <a:ea typeface="Poppins"/>
                <a:cs typeface="Poppins"/>
                <a:sym typeface="Poppins"/>
              </a:rPr>
              <a:t>Stainless Handrails</a:t>
            </a:r>
          </a:p>
          <a:p>
            <a:pPr algn="ctr">
              <a:lnSpc>
                <a:spcPts val="2643"/>
              </a:lnSpc>
            </a:pPr>
            <a:r>
              <a:rPr lang="en-US" sz="1555">
                <a:solidFill>
                  <a:srgbClr val="FFFFFF"/>
                </a:solidFill>
                <a:latin typeface="Poppins"/>
                <a:ea typeface="Poppins"/>
                <a:cs typeface="Poppins"/>
                <a:sym typeface="Poppins"/>
              </a:rPr>
              <a:t>$118/order</a:t>
            </a:r>
          </a:p>
        </p:txBody>
      </p:sp>
      <p:sp>
        <p:nvSpPr>
          <p:cNvPr name="TextBox 29" id="29"/>
          <p:cNvSpPr txBox="true"/>
          <p:nvPr/>
        </p:nvSpPr>
        <p:spPr>
          <a:xfrm rot="0">
            <a:off x="7146470" y="8204879"/>
            <a:ext cx="3352494" cy="1022349"/>
          </a:xfrm>
          <a:prstGeom prst="rect">
            <a:avLst/>
          </a:prstGeom>
        </p:spPr>
        <p:txBody>
          <a:bodyPr anchor="t" rtlCol="false" tIns="0" lIns="0" bIns="0" rIns="0">
            <a:spAutoFit/>
          </a:bodyPr>
          <a:lstStyle/>
          <a:p>
            <a:pPr algn="ctr">
              <a:lnSpc>
                <a:spcPts val="2720"/>
              </a:lnSpc>
              <a:spcBef>
                <a:spcPct val="0"/>
              </a:spcBef>
            </a:pPr>
            <a:r>
              <a:rPr lang="en-US" sz="1600">
                <a:solidFill>
                  <a:srgbClr val="FFFFFF"/>
                </a:solidFill>
                <a:latin typeface="Poppins"/>
                <a:ea typeface="Poppins"/>
                <a:cs typeface="Poppins"/>
                <a:sym typeface="Poppins"/>
              </a:rPr>
              <a:t>Industrial/basic items show lower operational complexity in terms of cost</a:t>
            </a:r>
          </a:p>
        </p:txBody>
      </p:sp>
      <p:sp>
        <p:nvSpPr>
          <p:cNvPr name="TextBox 30" id="30"/>
          <p:cNvSpPr txBox="true"/>
          <p:nvPr/>
        </p:nvSpPr>
        <p:spPr>
          <a:xfrm rot="0">
            <a:off x="2518046" y="2269355"/>
            <a:ext cx="12015121" cy="876300"/>
          </a:xfrm>
          <a:prstGeom prst="rect">
            <a:avLst/>
          </a:prstGeom>
        </p:spPr>
        <p:txBody>
          <a:bodyPr anchor="t" rtlCol="false" tIns="0" lIns="0" bIns="0" rIns="0">
            <a:spAutoFit/>
          </a:bodyPr>
          <a:lstStyle/>
          <a:p>
            <a:pPr algn="ctr">
              <a:lnSpc>
                <a:spcPts val="3569"/>
              </a:lnSpc>
            </a:pPr>
            <a:r>
              <a:rPr lang="en-US" sz="2100">
                <a:solidFill>
                  <a:srgbClr val="FFFFFF"/>
                </a:solidFill>
                <a:latin typeface="Poppins"/>
                <a:ea typeface="Poppins"/>
                <a:cs typeface="Poppins"/>
                <a:sym typeface="Poppins"/>
              </a:rPr>
              <a:t>The dashboard reveals significant variation in cost-to-serve efficiency across 26 product types, with clear cost optimization opportunities identified.</a:t>
            </a:r>
          </a:p>
        </p:txBody>
      </p:sp>
      <p:pic>
        <p:nvPicPr>
          <p:cNvPr name="Picture 31" id="31"/>
          <p:cNvPicPr>
            <a:picLocks noChangeAspect="true"/>
          </p:cNvPicPr>
          <p:nvPr/>
        </p:nvPicPr>
        <p:blipFill>
          <a:blip r:embed="rId10"/>
          <a:stretch>
            <a:fillRect/>
          </a:stretch>
        </p:blipFill>
        <p:spPr>
          <a:xfrm rot="0">
            <a:off x="11504654" y="4953073"/>
            <a:ext cx="5581811" cy="5377490"/>
          </a:xfrm>
          <a:prstGeom prst="rect">
            <a:avLst/>
          </a:prstGeom>
        </p:spPr>
      </p:pic>
      <p:pic>
        <p:nvPicPr>
          <p:cNvPr name="Picture 32" id="32"/>
          <p:cNvPicPr>
            <a:picLocks noChangeAspect="true"/>
          </p:cNvPicPr>
          <p:nvPr/>
        </p:nvPicPr>
        <p:blipFill>
          <a:blip r:embed="rId11"/>
          <a:stretch>
            <a:fillRect/>
          </a:stretch>
        </p:blipFill>
        <p:spPr>
          <a:xfrm rot="0">
            <a:off x="-66086" y="5123238"/>
            <a:ext cx="6314790" cy="5108777"/>
          </a:xfrm>
          <a:prstGeom prst="rect">
            <a:avLst/>
          </a:prstGeom>
        </p:spPr>
      </p:pic>
      <p:sp>
        <p:nvSpPr>
          <p:cNvPr name="Freeform 33" id="33"/>
          <p:cNvSpPr/>
          <p:nvPr/>
        </p:nvSpPr>
        <p:spPr>
          <a:xfrm flipH="false" flipV="false" rot="104029">
            <a:off x="5997524" y="5143630"/>
            <a:ext cx="7169344" cy="8385197"/>
          </a:xfrm>
          <a:custGeom>
            <a:avLst/>
            <a:gdLst/>
            <a:ahLst/>
            <a:cxnLst/>
            <a:rect r="r" b="b" t="t" l="l"/>
            <a:pathLst>
              <a:path h="8385197" w="7169344">
                <a:moveTo>
                  <a:pt x="0" y="0"/>
                </a:moveTo>
                <a:lnTo>
                  <a:pt x="7169343" y="0"/>
                </a:lnTo>
                <a:lnTo>
                  <a:pt x="7169343" y="8385197"/>
                </a:lnTo>
                <a:lnTo>
                  <a:pt x="0" y="8385197"/>
                </a:lnTo>
                <a:lnTo>
                  <a:pt x="0" y="0"/>
                </a:lnTo>
                <a:close/>
              </a:path>
            </a:pathLst>
          </a:custGeom>
          <a:blipFill>
            <a:blip r:embed="rId12">
              <a:alphaModFix amt="20999"/>
            </a:blip>
            <a:stretch>
              <a:fillRect l="0" t="0" r="0" b="0"/>
            </a:stretch>
          </a:blipFill>
          <a:ln cap="sq">
            <a:noFill/>
            <a:prstDash val="solid"/>
            <a:miter/>
          </a:ln>
        </p:spPr>
      </p:sp>
      <p:sp>
        <p:nvSpPr>
          <p:cNvPr name="Freeform 34" id="34"/>
          <p:cNvSpPr/>
          <p:nvPr/>
        </p:nvSpPr>
        <p:spPr>
          <a:xfrm flipH="false" flipV="false" rot="104029">
            <a:off x="15364471" y="-371580"/>
            <a:ext cx="7169344" cy="8385197"/>
          </a:xfrm>
          <a:custGeom>
            <a:avLst/>
            <a:gdLst/>
            <a:ahLst/>
            <a:cxnLst/>
            <a:rect r="r" b="b" t="t" l="l"/>
            <a:pathLst>
              <a:path h="8385197" w="7169344">
                <a:moveTo>
                  <a:pt x="0" y="0"/>
                </a:moveTo>
                <a:lnTo>
                  <a:pt x="7169343" y="0"/>
                </a:lnTo>
                <a:lnTo>
                  <a:pt x="7169343" y="8385197"/>
                </a:lnTo>
                <a:lnTo>
                  <a:pt x="0" y="8385197"/>
                </a:lnTo>
                <a:lnTo>
                  <a:pt x="0" y="0"/>
                </a:lnTo>
                <a:close/>
              </a:path>
            </a:pathLst>
          </a:custGeom>
          <a:blipFill>
            <a:blip r:embed="rId12">
              <a:alphaModFix amt="20999"/>
            </a:blip>
            <a:stretch>
              <a:fillRect l="0" t="0" r="0" b="0"/>
            </a:stretch>
          </a:blipFill>
          <a:ln cap="sq">
            <a:noFill/>
            <a:prstDash val="solid"/>
            <a:miter/>
          </a:ln>
        </p:spPr>
      </p:sp>
      <p:sp>
        <p:nvSpPr>
          <p:cNvPr name="Freeform 35" id="35"/>
          <p:cNvSpPr/>
          <p:nvPr/>
        </p:nvSpPr>
        <p:spPr>
          <a:xfrm flipH="false" flipV="false" rot="1563446">
            <a:off x="-1319601" y="-279770"/>
            <a:ext cx="5743122" cy="6717102"/>
          </a:xfrm>
          <a:custGeom>
            <a:avLst/>
            <a:gdLst/>
            <a:ahLst/>
            <a:cxnLst/>
            <a:rect r="r" b="b" t="t" l="l"/>
            <a:pathLst>
              <a:path h="6717102" w="5743122">
                <a:moveTo>
                  <a:pt x="0" y="0"/>
                </a:moveTo>
                <a:lnTo>
                  <a:pt x="5743122" y="0"/>
                </a:lnTo>
                <a:lnTo>
                  <a:pt x="5743122" y="6717101"/>
                </a:lnTo>
                <a:lnTo>
                  <a:pt x="0" y="6717101"/>
                </a:lnTo>
                <a:lnTo>
                  <a:pt x="0" y="0"/>
                </a:lnTo>
                <a:close/>
              </a:path>
            </a:pathLst>
          </a:custGeom>
          <a:blipFill>
            <a:blip r:embed="rId12">
              <a:alphaModFix amt="20999"/>
            </a:blip>
            <a:stretch>
              <a:fillRect l="0" t="0" r="0" b="0"/>
            </a:stretch>
          </a:blipFill>
          <a:ln cap="sq">
            <a:noFill/>
            <a:prstDash val="solid"/>
            <a:miter/>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3227174" y="2648880"/>
            <a:ext cx="4472695" cy="4989240"/>
          </a:xfrm>
          <a:prstGeom prst="rect">
            <a:avLst/>
          </a:prstGeom>
        </p:spPr>
      </p:pic>
      <p:sp>
        <p:nvSpPr>
          <p:cNvPr name="TextBox 3" id="3"/>
          <p:cNvSpPr txBox="true"/>
          <p:nvPr/>
        </p:nvSpPr>
        <p:spPr>
          <a:xfrm rot="0">
            <a:off x="4416868" y="632139"/>
            <a:ext cx="8079581" cy="495300"/>
          </a:xfrm>
          <a:prstGeom prst="rect">
            <a:avLst/>
          </a:prstGeom>
        </p:spPr>
        <p:txBody>
          <a:bodyPr anchor="t" rtlCol="false" tIns="0" lIns="0" bIns="0" rIns="0">
            <a:spAutoFit/>
          </a:bodyPr>
          <a:lstStyle/>
          <a:p>
            <a:pPr algn="ctr">
              <a:lnSpc>
                <a:spcPts val="4079"/>
              </a:lnSpc>
              <a:spcBef>
                <a:spcPct val="0"/>
              </a:spcBef>
            </a:pPr>
            <a:r>
              <a:rPr lang="en-US" b="true" sz="2399">
                <a:solidFill>
                  <a:srgbClr val="FFFFFF"/>
                </a:solidFill>
                <a:latin typeface="Poppins Bold"/>
                <a:ea typeface="Poppins Bold"/>
                <a:cs typeface="Poppins Bold"/>
                <a:sym typeface="Poppins Bold"/>
              </a:rPr>
              <a:t>Supplier Type Analysis - External vs. Local Suppliers</a:t>
            </a:r>
          </a:p>
        </p:txBody>
      </p:sp>
      <p:grpSp>
        <p:nvGrpSpPr>
          <p:cNvPr name="Group 4" id="4"/>
          <p:cNvGrpSpPr/>
          <p:nvPr/>
        </p:nvGrpSpPr>
        <p:grpSpPr>
          <a:xfrm rot="0">
            <a:off x="2835670" y="335833"/>
            <a:ext cx="11241978" cy="1221262"/>
            <a:chOff x="0" y="0"/>
            <a:chExt cx="1584619" cy="172144"/>
          </a:xfrm>
        </p:grpSpPr>
        <p:sp>
          <p:nvSpPr>
            <p:cNvPr name="Freeform 5" id="5"/>
            <p:cNvSpPr/>
            <p:nvPr/>
          </p:nvSpPr>
          <p:spPr>
            <a:xfrm flipH="false" flipV="false" rot="0">
              <a:off x="0" y="0"/>
              <a:ext cx="1584619" cy="172144"/>
            </a:xfrm>
            <a:custGeom>
              <a:avLst/>
              <a:gdLst/>
              <a:ahLst/>
              <a:cxnLst/>
              <a:rect r="r" b="b" t="t" l="l"/>
              <a:pathLst>
                <a:path h="172144" w="1584619">
                  <a:moveTo>
                    <a:pt x="51650" y="0"/>
                  </a:moveTo>
                  <a:lnTo>
                    <a:pt x="1532969" y="0"/>
                  </a:lnTo>
                  <a:cubicBezTo>
                    <a:pt x="1561494" y="0"/>
                    <a:pt x="1584619" y="23124"/>
                    <a:pt x="1584619" y="51650"/>
                  </a:cubicBezTo>
                  <a:lnTo>
                    <a:pt x="1584619" y="120494"/>
                  </a:lnTo>
                  <a:cubicBezTo>
                    <a:pt x="1584619" y="134192"/>
                    <a:pt x="1579177" y="147330"/>
                    <a:pt x="1569491" y="157016"/>
                  </a:cubicBezTo>
                  <a:cubicBezTo>
                    <a:pt x="1559805" y="166702"/>
                    <a:pt x="1546668" y="172144"/>
                    <a:pt x="1532969" y="172144"/>
                  </a:cubicBezTo>
                  <a:lnTo>
                    <a:pt x="51650" y="172144"/>
                  </a:lnTo>
                  <a:cubicBezTo>
                    <a:pt x="37951" y="172144"/>
                    <a:pt x="24814" y="166702"/>
                    <a:pt x="15128" y="157016"/>
                  </a:cubicBezTo>
                  <a:cubicBezTo>
                    <a:pt x="5442" y="147330"/>
                    <a:pt x="0" y="134192"/>
                    <a:pt x="0" y="120494"/>
                  </a:cubicBezTo>
                  <a:lnTo>
                    <a:pt x="0" y="51650"/>
                  </a:lnTo>
                  <a:cubicBezTo>
                    <a:pt x="0" y="37951"/>
                    <a:pt x="5442" y="24814"/>
                    <a:pt x="15128" y="15128"/>
                  </a:cubicBezTo>
                  <a:cubicBezTo>
                    <a:pt x="24814" y="5442"/>
                    <a:pt x="37951" y="0"/>
                    <a:pt x="51650"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1584619" cy="210244"/>
            </a:xfrm>
            <a:prstGeom prst="rect">
              <a:avLst/>
            </a:prstGeom>
          </p:spPr>
          <p:txBody>
            <a:bodyPr anchor="ctr" rtlCol="false" tIns="50800" lIns="50800" bIns="50800" rIns="50800"/>
            <a:lstStyle/>
            <a:p>
              <a:pPr algn="ctr">
                <a:lnSpc>
                  <a:spcPts val="3079"/>
                </a:lnSpc>
                <a:spcBef>
                  <a:spcPct val="0"/>
                </a:spcBef>
              </a:pPr>
            </a:p>
          </p:txBody>
        </p:sp>
      </p:grpSp>
      <p:graphicFrame>
        <p:nvGraphicFramePr>
          <p:cNvPr name="Table 7" id="7"/>
          <p:cNvGraphicFramePr>
            <a:graphicFrameLocks noGrp="true"/>
          </p:cNvGraphicFramePr>
          <p:nvPr/>
        </p:nvGraphicFramePr>
        <p:xfrm>
          <a:off x="467598" y="3881824"/>
          <a:ext cx="9662951" cy="6131610"/>
        </p:xfrm>
        <a:graphic>
          <a:graphicData uri="http://schemas.openxmlformats.org/drawingml/2006/table">
            <a:tbl>
              <a:tblPr/>
              <a:tblGrid>
                <a:gridCol w="2726157"/>
                <a:gridCol w="3748049"/>
                <a:gridCol w="3188745"/>
              </a:tblGrid>
              <a:tr h="843441">
                <a:tc>
                  <a:txBody>
                    <a:bodyPr anchor="t" rtlCol="false"/>
                    <a:lstStyle/>
                    <a:p>
                      <a:pPr algn="ctr">
                        <a:lnSpc>
                          <a:spcPts val="2379"/>
                        </a:lnSpc>
                        <a:defRPr/>
                      </a:pPr>
                      <a:r>
                        <a:rPr lang="en-US" sz="1699" b="true">
                          <a:solidFill>
                            <a:srgbClr val="FFFFFF"/>
                          </a:solidFill>
                          <a:latin typeface="Poppins Bold"/>
                          <a:ea typeface="Poppins Bold"/>
                          <a:cs typeface="Poppins Bold"/>
                          <a:sym typeface="Poppins Bold"/>
                        </a:rPr>
                        <a:t>Above CTS</a:t>
                      </a:r>
                      <a:endParaRPr lang="en-US" sz="1100"/>
                    </a:p>
                  </a:txBody>
                  <a:tcPr marL="190500" marR="190500" marT="190500" marB="190500" anchor="ctr">
                    <a:lnL cmpd="sng" algn="ctr" cap="flat" w="38100">
                      <a:solidFill>
                        <a:srgbClr val="7ED957"/>
                      </a:solidFill>
                      <a:prstDash val="solid"/>
                      <a:round/>
                      <a:headEnd type="none" w="med" len="med"/>
                      <a:tailEnd type="none" w="med" len="med"/>
                    </a:lnL>
                    <a:lnR cmpd="sng" algn="ctr" cap="flat" w="38100">
                      <a:solidFill>
                        <a:srgbClr val="7ED957"/>
                      </a:solidFill>
                      <a:prstDash val="solid"/>
                      <a:round/>
                      <a:headEnd type="none" w="med" len="med"/>
                      <a:tailEnd type="none" w="med" len="med"/>
                    </a:lnR>
                    <a:lnT cmpd="sng" algn="ctr" cap="flat" w="38100">
                      <a:solidFill>
                        <a:srgbClr val="7ED957"/>
                      </a:solidFill>
                      <a:prstDash val="solid"/>
                      <a:round/>
                      <a:headEnd type="none" w="med" len="med"/>
                      <a:tailEnd type="none" w="med" len="med"/>
                    </a:lnT>
                    <a:lnB cmpd="sng" algn="ctr" cap="flat" w="38100">
                      <a:solidFill>
                        <a:srgbClr val="7ED957"/>
                      </a:solidFill>
                      <a:prstDash val="solid"/>
                      <a:round/>
                      <a:headEnd type="none" w="med" len="med"/>
                      <a:tailEnd type="none" w="med" len="med"/>
                    </a:lnB>
                  </a:tcPr>
                </a:tc>
                <a:tc>
                  <a:txBody>
                    <a:bodyPr anchor="t" rtlCol="false"/>
                    <a:lstStyle/>
                    <a:p>
                      <a:pPr algn="just">
                        <a:lnSpc>
                          <a:spcPts val="237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7ED957"/>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379"/>
                        </a:lnSpc>
                        <a:defRPr/>
                      </a:pPr>
                      <a:r>
                        <a:rPr lang="en-US" sz="1699" b="true">
                          <a:solidFill>
                            <a:srgbClr val="FFFFFF"/>
                          </a:solidFill>
                          <a:latin typeface="Poppins Bold"/>
                          <a:ea typeface="Poppins Bold"/>
                          <a:cs typeface="Poppins Bold"/>
                          <a:sym typeface="Poppins Bold"/>
                        </a:rPr>
                        <a:t>Below CTS</a:t>
                      </a:r>
                      <a:endParaRPr lang="en-US" sz="1100"/>
                    </a:p>
                  </a:txBody>
                  <a:tcPr marL="190500" marR="190500" marT="190500" marB="190500" anchor="ctr">
                    <a:lnL cmpd="sng" algn="ctr" cap="flat" w="38100">
                      <a:solidFill>
                        <a:srgbClr val="7ED957"/>
                      </a:solidFill>
                      <a:prstDash val="solid"/>
                      <a:round/>
                      <a:headEnd type="none" w="med" len="med"/>
                      <a:tailEnd type="none" w="med" len="med"/>
                    </a:lnL>
                    <a:lnR cmpd="sng" algn="ctr" cap="flat" w="38100">
                      <a:solidFill>
                        <a:srgbClr val="FE0000"/>
                      </a:solidFill>
                      <a:prstDash val="solid"/>
                      <a:round/>
                      <a:headEnd type="none" w="med" len="med"/>
                      <a:tailEnd type="none" w="med" len="med"/>
                    </a:lnR>
                    <a:lnT cmpd="sng" algn="ctr" cap="flat" w="38100">
                      <a:solidFill>
                        <a:srgbClr val="FE0000"/>
                      </a:solidFill>
                      <a:prstDash val="solid"/>
                      <a:round/>
                      <a:headEnd type="none" w="med" len="med"/>
                      <a:tailEnd type="none" w="med" len="med"/>
                    </a:lnT>
                    <a:lnB cmpd="sng" algn="ctr" cap="flat" w="38100">
                      <a:solidFill>
                        <a:srgbClr val="FE0000"/>
                      </a:solidFill>
                      <a:prstDash val="solid"/>
                      <a:round/>
                      <a:headEnd type="none" w="med" len="med"/>
                      <a:tailEnd type="none" w="med" len="med"/>
                    </a:lnB>
                  </a:tcPr>
                </a:tc>
              </a:tr>
              <a:tr h="2623663">
                <a:tc>
                  <a:txBody>
                    <a:bodyPr anchor="t" rtlCol="false"/>
                    <a:lstStyle/>
                    <a:p>
                      <a:pPr algn="just">
                        <a:lnSpc>
                          <a:spcPts val="2379"/>
                        </a:lnSpc>
                        <a:defRPr/>
                      </a:pPr>
                      <a:r>
                        <a:rPr lang="en-US" sz="1699" b="true">
                          <a:solidFill>
                            <a:srgbClr val="FFFFFF"/>
                          </a:solidFill>
                          <a:latin typeface="Poppins Bold"/>
                          <a:ea typeface="Poppins Bold"/>
                          <a:cs typeface="Poppins Bold"/>
                          <a:sym typeface="Poppins Bold"/>
                        </a:rPr>
                        <a:t>avg cost ex : </a:t>
                      </a:r>
                      <a:endParaRPr lang="en-US" sz="1100"/>
                    </a:p>
                    <a:p>
                      <a:pPr algn="just">
                        <a:lnSpc>
                          <a:spcPts val="2379"/>
                        </a:lnSpc>
                      </a:pPr>
                    </a:p>
                    <a:p>
                      <a:pPr algn="just" marL="367029" indent="-183514" lvl="1">
                        <a:lnSpc>
                          <a:spcPts val="2379"/>
                        </a:lnSpc>
                        <a:buFont typeface="Arial"/>
                        <a:buChar char="•"/>
                      </a:pPr>
                      <a:r>
                        <a:rPr lang="en-US" b="true" sz="1699">
                          <a:solidFill>
                            <a:srgbClr val="FFFFFF"/>
                          </a:solidFill>
                          <a:latin typeface="Poppins Bold"/>
                          <a:ea typeface="Poppins Bold"/>
                          <a:cs typeface="Poppins Bold"/>
                          <a:sym typeface="Poppins Bold"/>
                        </a:rPr>
                        <a:t>TV Stands</a:t>
                      </a:r>
                      <a:r>
                        <a:rPr lang="en-US" b="true" sz="1699">
                          <a:solidFill>
                            <a:srgbClr val="FFFFFF"/>
                          </a:solidFill>
                          <a:latin typeface="Poppins Bold"/>
                          <a:ea typeface="Poppins Bold"/>
                          <a:cs typeface="Poppins Bold"/>
                          <a:sym typeface="Poppins Bold"/>
                        </a:rPr>
                        <a:t>  : $1,900</a:t>
                      </a:r>
                    </a:p>
                    <a:p>
                      <a:pPr algn="just" marL="367029" indent="-183514" lvl="1">
                        <a:lnSpc>
                          <a:spcPts val="2379"/>
                        </a:lnSpc>
                        <a:buFont typeface="Arial"/>
                        <a:buChar char="•"/>
                      </a:pPr>
                      <a:r>
                        <a:rPr lang="en-US" b="true" sz="1699">
                          <a:solidFill>
                            <a:srgbClr val="FFFFFF"/>
                          </a:solidFill>
                          <a:latin typeface="Poppins Bold"/>
                          <a:ea typeface="Poppins Bold"/>
                          <a:cs typeface="Poppins Bold"/>
                          <a:sym typeface="Poppins Bold"/>
                        </a:rPr>
                        <a:t>Kitchens&amp;Accessories: $2,046</a:t>
                      </a:r>
                    </a:p>
                  </a:txBody>
                  <a:tcPr marL="190500" marR="190500" marT="190500" marB="190500" anchor="ctr">
                    <a:lnL cmpd="sng" algn="ctr" cap="flat" w="38100">
                      <a:solidFill>
                        <a:srgbClr val="7ED957"/>
                      </a:solidFill>
                      <a:prstDash val="solid"/>
                      <a:round/>
                      <a:headEnd type="none" w="med" len="med"/>
                      <a:tailEnd type="none" w="med" len="med"/>
                    </a:lnL>
                    <a:lnR cmpd="sng" algn="ctr" cap="flat" w="38100">
                      <a:solidFill>
                        <a:srgbClr val="7ED957"/>
                      </a:solidFill>
                      <a:prstDash val="solid"/>
                      <a:round/>
                      <a:headEnd type="none" w="med" len="med"/>
                      <a:tailEnd type="none" w="med" len="med"/>
                    </a:lnR>
                    <a:lnT cmpd="sng" algn="ctr" cap="flat" w="38100">
                      <a:solidFill>
                        <a:srgbClr val="7ED957"/>
                      </a:solidFill>
                      <a:prstDash val="solid"/>
                      <a:round/>
                      <a:headEnd type="none" w="med" len="med"/>
                      <a:tailEnd type="none" w="med" len="med"/>
                    </a:lnT>
                    <a:lnB cmpd="sng" algn="ctr" cap="flat" w="38100">
                      <a:solidFill>
                        <a:srgbClr val="7ED957"/>
                      </a:solidFill>
                      <a:prstDash val="solid"/>
                      <a:round/>
                      <a:headEnd type="none" w="med" len="med"/>
                      <a:tailEnd type="none" w="med" len="med"/>
                    </a:lnB>
                  </a:tcPr>
                </a:tc>
                <a:tc>
                  <a:txBody>
                    <a:bodyPr anchor="t" rtlCol="false"/>
                    <a:lstStyle/>
                    <a:p>
                      <a:pPr algn="just">
                        <a:lnSpc>
                          <a:spcPts val="2519"/>
                        </a:lnSpc>
                        <a:defRPr/>
                      </a:pPr>
                      <a:r>
                        <a:rPr lang="en-US" b="true" sz="1799">
                          <a:solidFill>
                            <a:srgbClr val="F4F4F4"/>
                          </a:solidFill>
                          <a:latin typeface="Arimo Bold"/>
                          <a:ea typeface="Arimo Bold"/>
                          <a:cs typeface="Arimo Bold"/>
                          <a:sym typeface="Arimo Bold"/>
                        </a:rPr>
                        <a:t>External Suppliers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7ED957"/>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659"/>
                        </a:lnSpc>
                        <a:defRPr/>
                      </a:pPr>
                      <a:r>
                        <a:rPr lang="en-US" sz="1899" b="true">
                          <a:solidFill>
                            <a:srgbClr val="F9FAFD"/>
                          </a:solidFill>
                          <a:latin typeface="Arimo Bold"/>
                          <a:ea typeface="Arimo Bold"/>
                          <a:cs typeface="Arimo Bold"/>
                          <a:sym typeface="Arimo Bold"/>
                        </a:rPr>
                        <a:t> lower variability </a:t>
                      </a:r>
                      <a:endParaRPr lang="en-US" sz="1100"/>
                    </a:p>
                  </a:txBody>
                  <a:tcPr marL="190500" marR="190500" marT="190500" marB="190500" anchor="ctr">
                    <a:lnL cmpd="sng" algn="ctr" cap="flat" w="38100">
                      <a:solidFill>
                        <a:srgbClr val="7ED957"/>
                      </a:solidFill>
                      <a:prstDash val="solid"/>
                      <a:round/>
                      <a:headEnd type="none" w="med" len="med"/>
                      <a:tailEnd type="none" w="med" len="med"/>
                    </a:lnL>
                    <a:lnR cmpd="sng" algn="ctr" cap="flat" w="38100">
                      <a:solidFill>
                        <a:srgbClr val="FE0000"/>
                      </a:solidFill>
                      <a:prstDash val="solid"/>
                      <a:round/>
                      <a:headEnd type="none" w="med" len="med"/>
                      <a:tailEnd type="none" w="med" len="med"/>
                    </a:lnR>
                    <a:lnT cmpd="sng" algn="ctr" cap="flat" w="38100">
                      <a:solidFill>
                        <a:srgbClr val="FE0000"/>
                      </a:solidFill>
                      <a:prstDash val="solid"/>
                      <a:round/>
                      <a:headEnd type="none" w="med" len="med"/>
                      <a:tailEnd type="none" w="med" len="med"/>
                    </a:lnT>
                    <a:lnB cmpd="sng" algn="ctr" cap="flat" w="38100">
                      <a:solidFill>
                        <a:srgbClr val="FE0000"/>
                      </a:solidFill>
                      <a:prstDash val="solid"/>
                      <a:round/>
                      <a:headEnd type="none" w="med" len="med"/>
                      <a:tailEnd type="none" w="med" len="med"/>
                    </a:lnB>
                  </a:tcPr>
                </a:tc>
              </a:tr>
              <a:tr h="1437683">
                <a:tc>
                  <a:txBody>
                    <a:bodyPr anchor="t" rtlCol="false"/>
                    <a:lstStyle/>
                    <a:p>
                      <a:pPr algn="l">
                        <a:lnSpc>
                          <a:spcPts val="2379"/>
                        </a:lnSpc>
                        <a:defRPr/>
                      </a:pPr>
                      <a:r>
                        <a:rPr lang="en-US" sz="1699" b="true">
                          <a:solidFill>
                            <a:srgbClr val="FFFFFF"/>
                          </a:solidFill>
                          <a:latin typeface="Poppins Bold"/>
                          <a:ea typeface="Poppins Bold"/>
                          <a:cs typeface="Poppins Bold"/>
                          <a:sym typeface="Poppins Bold"/>
                        </a:rPr>
                        <a:t>variable cost by product category</a:t>
                      </a:r>
                      <a:endParaRPr lang="en-US" sz="1100"/>
                    </a:p>
                  </a:txBody>
                  <a:tcPr marL="190500" marR="190500" marT="190500" marB="190500" anchor="ctr">
                    <a:lnL cmpd="sng" algn="ctr" cap="flat" w="38100">
                      <a:solidFill>
                        <a:srgbClr val="7ED957"/>
                      </a:solidFill>
                      <a:prstDash val="solid"/>
                      <a:round/>
                      <a:headEnd type="none" w="med" len="med"/>
                      <a:tailEnd type="none" w="med" len="med"/>
                    </a:lnL>
                    <a:lnR cmpd="sng" algn="ctr" cap="flat" w="38100">
                      <a:solidFill>
                        <a:srgbClr val="7ED957"/>
                      </a:solidFill>
                      <a:prstDash val="solid"/>
                      <a:round/>
                      <a:headEnd type="none" w="med" len="med"/>
                      <a:tailEnd type="none" w="med" len="med"/>
                    </a:lnR>
                    <a:lnT cmpd="sng" algn="ctr" cap="flat" w="38100">
                      <a:solidFill>
                        <a:srgbClr val="7ED957"/>
                      </a:solidFill>
                      <a:prstDash val="solid"/>
                      <a:round/>
                      <a:headEnd type="none" w="med" len="med"/>
                      <a:tailEnd type="none" w="med" len="med"/>
                    </a:lnT>
                    <a:lnB cmpd="sng" algn="ctr" cap="flat" w="38100">
                      <a:solidFill>
                        <a:srgbClr val="7ED957"/>
                      </a:solidFill>
                      <a:prstDash val="solid"/>
                      <a:round/>
                      <a:headEnd type="none" w="med" len="med"/>
                      <a:tailEnd type="none" w="med" len="med"/>
                    </a:lnB>
                  </a:tcPr>
                </a:tc>
                <a:tc>
                  <a:txBody>
                    <a:bodyPr anchor="t" rtlCol="false"/>
                    <a:lstStyle/>
                    <a:p>
                      <a:pPr algn="just">
                        <a:lnSpc>
                          <a:spcPts val="2519"/>
                        </a:lnSpc>
                        <a:defRPr/>
                      </a:pPr>
                      <a:r>
                        <a:rPr lang="en-US" b="true" sz="1799">
                          <a:solidFill>
                            <a:srgbClr val="F9FAFD"/>
                          </a:solidFill>
                          <a:latin typeface="Arimo Bold"/>
                          <a:ea typeface="Arimo Bold"/>
                          <a:cs typeface="Arimo Bold"/>
                          <a:sym typeface="Arimo Bold"/>
                        </a:rPr>
                        <a:t>Local Suppliers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7ED957"/>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just">
                        <a:lnSpc>
                          <a:spcPts val="2379"/>
                        </a:lnSpc>
                        <a:defRPr/>
                      </a:pPr>
                      <a:r>
                        <a:rPr lang="en-US" sz="1699" b="true">
                          <a:solidFill>
                            <a:srgbClr val="FFFFFF"/>
                          </a:solidFill>
                          <a:latin typeface="Poppins Bold"/>
                          <a:ea typeface="Poppins Bold"/>
                          <a:cs typeface="Poppins Bold"/>
                          <a:sym typeface="Poppins Bold"/>
                        </a:rPr>
                        <a:t> higher cost pressure ex : </a:t>
                      </a:r>
                      <a:endParaRPr lang="en-US" sz="1100"/>
                    </a:p>
                    <a:p>
                      <a:pPr algn="just">
                        <a:lnSpc>
                          <a:spcPts val="2379"/>
                        </a:lnSpc>
                      </a:pPr>
                    </a:p>
                    <a:p>
                      <a:pPr algn="just" marL="367029" indent="-183514" lvl="1">
                        <a:lnSpc>
                          <a:spcPts val="2379"/>
                        </a:lnSpc>
                        <a:buFont typeface="Arial"/>
                        <a:buChar char="•"/>
                      </a:pPr>
                      <a:r>
                        <a:rPr lang="en-US" b="true" sz="1699">
                          <a:solidFill>
                            <a:srgbClr val="FFFFFF"/>
                          </a:solidFill>
                          <a:latin typeface="Poppins Bold"/>
                          <a:ea typeface="Poppins Bold"/>
                          <a:cs typeface="Poppins Bold"/>
                          <a:sym typeface="Poppins Bold"/>
                        </a:rPr>
                        <a:t>Packaging :</a:t>
                      </a:r>
                      <a:r>
                        <a:rPr lang="en-US" b="true" sz="1699">
                          <a:solidFill>
                            <a:srgbClr val="FFFFFF"/>
                          </a:solidFill>
                          <a:latin typeface="Poppins Bold"/>
                          <a:ea typeface="Poppins Bold"/>
                          <a:cs typeface="Poppins Bold"/>
                          <a:sym typeface="Poppins Bold"/>
                        </a:rPr>
                        <a:t> $3,149</a:t>
                      </a:r>
                    </a:p>
                  </a:txBody>
                  <a:tcPr marL="190500" marR="190500" marT="190500" marB="190500" anchor="ctr">
                    <a:lnL cmpd="sng" algn="ctr" cap="flat" w="38100">
                      <a:solidFill>
                        <a:srgbClr val="7ED957"/>
                      </a:solidFill>
                      <a:prstDash val="solid"/>
                      <a:round/>
                      <a:headEnd type="none" w="med" len="med"/>
                      <a:tailEnd type="none" w="med" len="med"/>
                    </a:lnL>
                    <a:lnR cmpd="sng" algn="ctr" cap="flat" w="38100">
                      <a:solidFill>
                        <a:srgbClr val="FE0000"/>
                      </a:solidFill>
                      <a:prstDash val="solid"/>
                      <a:round/>
                      <a:headEnd type="none" w="med" len="med"/>
                      <a:tailEnd type="none" w="med" len="med"/>
                    </a:lnR>
                    <a:lnT cmpd="sng" algn="ctr" cap="flat" w="38100">
                      <a:solidFill>
                        <a:srgbClr val="FE0000"/>
                      </a:solidFill>
                      <a:prstDash val="solid"/>
                      <a:round/>
                      <a:headEnd type="none" w="med" len="med"/>
                      <a:tailEnd type="none" w="med" len="med"/>
                    </a:lnT>
                    <a:lnB cmpd="sng" algn="ctr" cap="flat" w="38100">
                      <a:solidFill>
                        <a:srgbClr val="FE0000"/>
                      </a:solidFill>
                      <a:prstDash val="solid"/>
                      <a:round/>
                      <a:headEnd type="none" w="med" len="med"/>
                      <a:tailEnd type="none" w="med" len="med"/>
                    </a:lnB>
                  </a:tcPr>
                </a:tc>
              </a:tr>
              <a:tr h="1226823">
                <a:tc>
                  <a:txBody>
                    <a:bodyPr anchor="t" rtlCol="false"/>
                    <a:lstStyle/>
                    <a:p>
                      <a:pPr algn="just">
                        <a:lnSpc>
                          <a:spcPts val="2379"/>
                        </a:lnSpc>
                        <a:defRPr/>
                      </a:pPr>
                      <a:r>
                        <a:rPr lang="en-US" sz="1699" b="true">
                          <a:solidFill>
                            <a:srgbClr val="FFFFFF"/>
                          </a:solidFill>
                          <a:latin typeface="Poppins Bold"/>
                          <a:ea typeface="Poppins Bold"/>
                          <a:cs typeface="Poppins Bold"/>
                          <a:sym typeface="Poppins Bold"/>
                        </a:rPr>
                        <a:t>Include as a filter option </a:t>
                      </a:r>
                      <a:endParaRPr lang="en-US" sz="1100"/>
                    </a:p>
                  </a:txBody>
                  <a:tcPr marL="190500" marR="190500" marT="190500" marB="190500" anchor="ctr">
                    <a:lnL cmpd="sng" algn="ctr" cap="flat" w="38100">
                      <a:solidFill>
                        <a:srgbClr val="7ED957"/>
                      </a:solidFill>
                      <a:prstDash val="solid"/>
                      <a:round/>
                      <a:headEnd type="none" w="med" len="med"/>
                      <a:tailEnd type="none" w="med" len="med"/>
                    </a:lnL>
                    <a:lnR cmpd="sng" algn="ctr" cap="flat" w="38100">
                      <a:solidFill>
                        <a:srgbClr val="7ED957"/>
                      </a:solidFill>
                      <a:prstDash val="solid"/>
                      <a:round/>
                      <a:headEnd type="none" w="med" len="med"/>
                      <a:tailEnd type="none" w="med" len="med"/>
                    </a:lnR>
                    <a:lnT cmpd="sng" algn="ctr" cap="flat" w="38100">
                      <a:solidFill>
                        <a:srgbClr val="7ED957"/>
                      </a:solidFill>
                      <a:prstDash val="solid"/>
                      <a:round/>
                      <a:headEnd type="none" w="med" len="med"/>
                      <a:tailEnd type="none" w="med" len="med"/>
                    </a:lnT>
                    <a:lnB cmpd="sng" algn="ctr" cap="flat" w="38100">
                      <a:solidFill>
                        <a:srgbClr val="7ED957"/>
                      </a:solidFill>
                      <a:prstDash val="solid"/>
                      <a:round/>
                      <a:headEnd type="none" w="med" len="med"/>
                      <a:tailEnd type="none" w="med" len="med"/>
                    </a:lnB>
                  </a:tcPr>
                </a:tc>
                <a:tc>
                  <a:txBody>
                    <a:bodyPr anchor="t" rtlCol="false"/>
                    <a:lstStyle/>
                    <a:p>
                      <a:pPr algn="just">
                        <a:lnSpc>
                          <a:spcPts val="2519"/>
                        </a:lnSpc>
                        <a:defRPr/>
                      </a:pPr>
                      <a:r>
                        <a:rPr lang="en-US" sz="1799" b="true">
                          <a:solidFill>
                            <a:srgbClr val="F9FAFD"/>
                          </a:solidFill>
                          <a:latin typeface="Droid Arabic Naskh Bold"/>
                          <a:ea typeface="Droid Arabic Naskh Bold"/>
                          <a:cs typeface="Droid Arabic Naskh Bold"/>
                          <a:sym typeface="Droid Arabic Naskh Bold"/>
                        </a:rPr>
                        <a:t>Consumables Suppliers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7ED957"/>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a:lnSpc>
                          <a:spcPts val="2379"/>
                        </a:lnSpc>
                        <a:defRPr/>
                      </a:pPr>
                      <a:r>
                        <a:rPr lang="en-US" sz="1699" b="true">
                          <a:solidFill>
                            <a:srgbClr val="FFFFFF"/>
                          </a:solidFill>
                          <a:latin typeface="Poppins Bold"/>
                          <a:ea typeface="Poppins Bold"/>
                          <a:cs typeface="Poppins Bold"/>
                          <a:sym typeface="Poppins Bold"/>
                        </a:rPr>
                        <a:t>Include in CTS segmentation </a:t>
                      </a:r>
                      <a:endParaRPr lang="en-US" sz="1100"/>
                    </a:p>
                  </a:txBody>
                  <a:tcPr marL="190500" marR="190500" marT="190500" marB="190500" anchor="ctr">
                    <a:lnL cmpd="sng" algn="ctr" cap="flat" w="38100">
                      <a:solidFill>
                        <a:srgbClr val="7ED957"/>
                      </a:solidFill>
                      <a:prstDash val="solid"/>
                      <a:round/>
                      <a:headEnd type="none" w="med" len="med"/>
                      <a:tailEnd type="none" w="med" len="med"/>
                    </a:lnL>
                    <a:lnR cmpd="sng" algn="ctr" cap="flat" w="38100">
                      <a:solidFill>
                        <a:srgbClr val="FE0000"/>
                      </a:solidFill>
                      <a:prstDash val="solid"/>
                      <a:round/>
                      <a:headEnd type="none" w="med" len="med"/>
                      <a:tailEnd type="none" w="med" len="med"/>
                    </a:lnR>
                    <a:lnT cmpd="sng" algn="ctr" cap="flat" w="38100">
                      <a:solidFill>
                        <a:srgbClr val="FE0000"/>
                      </a:solidFill>
                      <a:prstDash val="solid"/>
                      <a:round/>
                      <a:headEnd type="none" w="med" len="med"/>
                      <a:tailEnd type="none" w="med" len="med"/>
                    </a:lnT>
                    <a:lnB cmpd="sng" algn="ctr" cap="flat" w="38100">
                      <a:solidFill>
                        <a:srgbClr val="FE0000"/>
                      </a:solidFill>
                      <a:prstDash val="solid"/>
                      <a:round/>
                      <a:headEnd type="none" w="med" len="med"/>
                      <a:tailEnd type="none" w="med" len="med"/>
                    </a:lnB>
                  </a:tcPr>
                </a:tc>
              </a:tr>
            </a:tbl>
          </a:graphicData>
        </a:graphic>
      </p:graphicFrame>
      <p:sp>
        <p:nvSpPr>
          <p:cNvPr name="Freeform 8" id="8"/>
          <p:cNvSpPr/>
          <p:nvPr/>
        </p:nvSpPr>
        <p:spPr>
          <a:xfrm flipH="false" flipV="false" rot="0">
            <a:off x="588129" y="3978905"/>
            <a:ext cx="543917" cy="566581"/>
          </a:xfrm>
          <a:custGeom>
            <a:avLst/>
            <a:gdLst/>
            <a:ahLst/>
            <a:cxnLst/>
            <a:rect r="r" b="b" t="t" l="l"/>
            <a:pathLst>
              <a:path h="566581" w="543917">
                <a:moveTo>
                  <a:pt x="0" y="0"/>
                </a:moveTo>
                <a:lnTo>
                  <a:pt x="543917" y="0"/>
                </a:lnTo>
                <a:lnTo>
                  <a:pt x="543917" y="566580"/>
                </a:lnTo>
                <a:lnTo>
                  <a:pt x="0" y="566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3359038" y="3981110"/>
            <a:ext cx="578038" cy="564375"/>
          </a:xfrm>
          <a:custGeom>
            <a:avLst/>
            <a:gdLst/>
            <a:ahLst/>
            <a:cxnLst/>
            <a:rect r="r" b="b" t="t" l="l"/>
            <a:pathLst>
              <a:path h="564375" w="578038">
                <a:moveTo>
                  <a:pt x="0" y="0"/>
                </a:moveTo>
                <a:lnTo>
                  <a:pt x="578038" y="0"/>
                </a:lnTo>
                <a:lnTo>
                  <a:pt x="578038" y="564375"/>
                </a:lnTo>
                <a:lnTo>
                  <a:pt x="0" y="564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3252486" y="7479188"/>
            <a:ext cx="4422072" cy="2213124"/>
          </a:xfrm>
          <a:prstGeom prst="rect">
            <a:avLst/>
          </a:prstGeom>
        </p:spPr>
        <p:txBody>
          <a:bodyPr anchor="t" rtlCol="false" tIns="0" lIns="0" bIns="0" rIns="0">
            <a:spAutoFit/>
          </a:bodyPr>
          <a:lstStyle/>
          <a:p>
            <a:pPr algn="ctr">
              <a:lnSpc>
                <a:spcPts val="2971"/>
              </a:lnSpc>
              <a:spcBef>
                <a:spcPct val="0"/>
              </a:spcBef>
            </a:pPr>
            <a:r>
              <a:rPr lang="en-US" b="true" sz="1747">
                <a:solidFill>
                  <a:srgbClr val="FFFFFF"/>
                </a:solidFill>
                <a:latin typeface="Poppins Bold"/>
                <a:ea typeface="Poppins Bold"/>
                <a:cs typeface="Poppins Bold"/>
                <a:sym typeface="Poppins Bold"/>
              </a:rPr>
              <a:t>Revenue Distribution &amp;  CTS performance  </a:t>
            </a:r>
          </a:p>
          <a:p>
            <a:pPr algn="ctr">
              <a:lnSpc>
                <a:spcPts val="2971"/>
              </a:lnSpc>
              <a:spcBef>
                <a:spcPct val="0"/>
              </a:spcBef>
            </a:pPr>
          </a:p>
          <a:p>
            <a:pPr algn="ctr" marL="377319" indent="-188660" lvl="1">
              <a:lnSpc>
                <a:spcPts val="2971"/>
              </a:lnSpc>
              <a:buFont typeface="Arial"/>
              <a:buChar char="•"/>
            </a:pPr>
            <a:r>
              <a:rPr lang="en-US" sz="1747">
                <a:solidFill>
                  <a:srgbClr val="FFFFFF"/>
                </a:solidFill>
                <a:latin typeface="Poppins"/>
                <a:ea typeface="Poppins"/>
                <a:cs typeface="Poppins"/>
                <a:sym typeface="Poppins"/>
              </a:rPr>
              <a:t>Revenue Above CTS: $1.97T (85.99%)</a:t>
            </a:r>
          </a:p>
          <a:p>
            <a:pPr algn="ctr" marL="377319" indent="-188660" lvl="1">
              <a:lnSpc>
                <a:spcPts val="2971"/>
              </a:lnSpc>
              <a:buFont typeface="Arial"/>
              <a:buChar char="•"/>
            </a:pPr>
            <a:r>
              <a:rPr lang="en-US" sz="1747">
                <a:solidFill>
                  <a:srgbClr val="FFFFFF"/>
                </a:solidFill>
                <a:latin typeface="Poppins"/>
                <a:ea typeface="Poppins"/>
                <a:cs typeface="Poppins"/>
                <a:sym typeface="Poppins"/>
              </a:rPr>
              <a:t>Revenue Below CTS: $320.3B (14.01%)</a:t>
            </a:r>
          </a:p>
          <a:p>
            <a:pPr algn="ctr">
              <a:lnSpc>
                <a:spcPts val="2971"/>
              </a:lnSpc>
              <a:spcBef>
                <a:spcPct val="0"/>
              </a:spcBef>
            </a:pPr>
          </a:p>
        </p:txBody>
      </p:sp>
      <p:sp>
        <p:nvSpPr>
          <p:cNvPr name="TextBox 11" id="11"/>
          <p:cNvSpPr txBox="true"/>
          <p:nvPr/>
        </p:nvSpPr>
        <p:spPr>
          <a:xfrm rot="0">
            <a:off x="617092" y="2334568"/>
            <a:ext cx="8017073" cy="711200"/>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SUPPLIER PERFORMANCE &amp; REVENUE IMPACT MATRIX</a:t>
            </a:r>
          </a:p>
          <a:p>
            <a:pPr algn="ctr">
              <a:lnSpc>
                <a:spcPts val="2799"/>
              </a:lnSpc>
              <a:spcBef>
                <a:spcPct val="0"/>
              </a:spcBef>
            </a:pPr>
            <a:r>
              <a:rPr lang="en-US" sz="1999">
                <a:solidFill>
                  <a:srgbClr val="FFFFFF"/>
                </a:solidFill>
                <a:latin typeface="Poppins"/>
                <a:ea typeface="Poppins"/>
                <a:cs typeface="Poppins"/>
                <a:sym typeface="Poppins"/>
              </a:rPr>
              <a:t>            (Based on CTS Performance &amp; Supplier Type Differences)</a:t>
            </a:r>
          </a:p>
        </p:txBody>
      </p:sp>
      <p:sp>
        <p:nvSpPr>
          <p:cNvPr name="Freeform 12" id="12"/>
          <p:cNvSpPr/>
          <p:nvPr/>
        </p:nvSpPr>
        <p:spPr>
          <a:xfrm flipH="false" flipV="false" rot="0">
            <a:off x="7086093" y="3981110"/>
            <a:ext cx="578038" cy="564375"/>
          </a:xfrm>
          <a:custGeom>
            <a:avLst/>
            <a:gdLst/>
            <a:ahLst/>
            <a:cxnLst/>
            <a:rect r="r" b="b" t="t" l="l"/>
            <a:pathLst>
              <a:path h="564375" w="578038">
                <a:moveTo>
                  <a:pt x="0" y="0"/>
                </a:moveTo>
                <a:lnTo>
                  <a:pt x="578038" y="0"/>
                </a:lnTo>
                <a:lnTo>
                  <a:pt x="578038" y="564375"/>
                </a:lnTo>
                <a:lnTo>
                  <a:pt x="0" y="5643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028700" y="2108112"/>
            <a:ext cx="8011954" cy="1221262"/>
            <a:chOff x="0" y="0"/>
            <a:chExt cx="1129329" cy="172144"/>
          </a:xfrm>
        </p:grpSpPr>
        <p:sp>
          <p:nvSpPr>
            <p:cNvPr name="Freeform 14" id="14"/>
            <p:cNvSpPr/>
            <p:nvPr/>
          </p:nvSpPr>
          <p:spPr>
            <a:xfrm flipH="false" flipV="false" rot="0">
              <a:off x="0" y="0"/>
              <a:ext cx="1129329" cy="172144"/>
            </a:xfrm>
            <a:custGeom>
              <a:avLst/>
              <a:gdLst/>
              <a:ahLst/>
              <a:cxnLst/>
              <a:rect r="r" b="b" t="t" l="l"/>
              <a:pathLst>
                <a:path h="172144" w="1129329">
                  <a:moveTo>
                    <a:pt x="72472" y="0"/>
                  </a:moveTo>
                  <a:lnTo>
                    <a:pt x="1056857" y="0"/>
                  </a:lnTo>
                  <a:cubicBezTo>
                    <a:pt x="1076078" y="0"/>
                    <a:pt x="1094511" y="7635"/>
                    <a:pt x="1108103" y="21227"/>
                  </a:cubicBezTo>
                  <a:cubicBezTo>
                    <a:pt x="1121694" y="34818"/>
                    <a:pt x="1129329" y="53251"/>
                    <a:pt x="1129329" y="72472"/>
                  </a:cubicBezTo>
                  <a:lnTo>
                    <a:pt x="1129329" y="99671"/>
                  </a:lnTo>
                  <a:cubicBezTo>
                    <a:pt x="1129329" y="139697"/>
                    <a:pt x="1096882" y="172144"/>
                    <a:pt x="1056857" y="172144"/>
                  </a:cubicBezTo>
                  <a:lnTo>
                    <a:pt x="72472" y="172144"/>
                  </a:lnTo>
                  <a:cubicBezTo>
                    <a:pt x="32447" y="172144"/>
                    <a:pt x="0" y="139697"/>
                    <a:pt x="0" y="99671"/>
                  </a:cubicBezTo>
                  <a:lnTo>
                    <a:pt x="0" y="72472"/>
                  </a:lnTo>
                  <a:cubicBezTo>
                    <a:pt x="0" y="53251"/>
                    <a:pt x="7635" y="34818"/>
                    <a:pt x="21227" y="21227"/>
                  </a:cubicBezTo>
                  <a:cubicBezTo>
                    <a:pt x="34818" y="7635"/>
                    <a:pt x="53251" y="0"/>
                    <a:pt x="72472"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5" id="15"/>
            <p:cNvSpPr txBox="true"/>
            <p:nvPr/>
          </p:nvSpPr>
          <p:spPr>
            <a:xfrm>
              <a:off x="0" y="-38100"/>
              <a:ext cx="1129329" cy="210244"/>
            </a:xfrm>
            <a:prstGeom prst="rect">
              <a:avLst/>
            </a:prstGeom>
          </p:spPr>
          <p:txBody>
            <a:bodyPr anchor="ctr" rtlCol="false" tIns="50800" lIns="50800" bIns="50800" rIns="50800"/>
            <a:lstStyle/>
            <a:p>
              <a:pPr algn="ctr">
                <a:lnSpc>
                  <a:spcPts val="3079"/>
                </a:lnSpc>
                <a:spcBef>
                  <a:spcPct val="0"/>
                </a:spcBef>
              </a:pPr>
            </a:p>
          </p:txBody>
        </p:sp>
      </p:grpSp>
      <p:sp>
        <p:nvSpPr>
          <p:cNvPr name="Freeform 16" id="16"/>
          <p:cNvSpPr/>
          <p:nvPr/>
        </p:nvSpPr>
        <p:spPr>
          <a:xfrm flipH="false" flipV="false" rot="104029">
            <a:off x="8743146" y="6043154"/>
            <a:ext cx="6240060" cy="7298315"/>
          </a:xfrm>
          <a:custGeom>
            <a:avLst/>
            <a:gdLst/>
            <a:ahLst/>
            <a:cxnLst/>
            <a:rect r="r" b="b" t="t" l="l"/>
            <a:pathLst>
              <a:path h="7298315" w="6240060">
                <a:moveTo>
                  <a:pt x="0" y="0"/>
                </a:moveTo>
                <a:lnTo>
                  <a:pt x="6240060" y="0"/>
                </a:lnTo>
                <a:lnTo>
                  <a:pt x="6240060" y="7298316"/>
                </a:lnTo>
                <a:lnTo>
                  <a:pt x="0" y="7298316"/>
                </a:lnTo>
                <a:lnTo>
                  <a:pt x="0" y="0"/>
                </a:lnTo>
                <a:close/>
              </a:path>
            </a:pathLst>
          </a:custGeom>
          <a:blipFill>
            <a:blip r:embed="rId7">
              <a:alphaModFix amt="20999"/>
            </a:blip>
            <a:stretch>
              <a:fillRect l="0" t="0" r="0" b="0"/>
            </a:stretch>
          </a:blipFill>
          <a:ln cap="sq">
            <a:noFill/>
            <a:prstDash val="solid"/>
            <a:miter/>
          </a:ln>
        </p:spPr>
      </p:sp>
      <p:sp>
        <p:nvSpPr>
          <p:cNvPr name="Freeform 17" id="17"/>
          <p:cNvSpPr/>
          <p:nvPr/>
        </p:nvSpPr>
        <p:spPr>
          <a:xfrm flipH="false" flipV="false" rot="1620301">
            <a:off x="13317776" y="-2473997"/>
            <a:ext cx="6893168" cy="8062185"/>
          </a:xfrm>
          <a:custGeom>
            <a:avLst/>
            <a:gdLst/>
            <a:ahLst/>
            <a:cxnLst/>
            <a:rect r="r" b="b" t="t" l="l"/>
            <a:pathLst>
              <a:path h="8062185" w="6893168">
                <a:moveTo>
                  <a:pt x="0" y="0"/>
                </a:moveTo>
                <a:lnTo>
                  <a:pt x="6893169" y="0"/>
                </a:lnTo>
                <a:lnTo>
                  <a:pt x="6893169" y="8062185"/>
                </a:lnTo>
                <a:lnTo>
                  <a:pt x="0" y="8062185"/>
                </a:lnTo>
                <a:lnTo>
                  <a:pt x="0" y="0"/>
                </a:lnTo>
                <a:close/>
              </a:path>
            </a:pathLst>
          </a:custGeom>
          <a:blipFill>
            <a:blip r:embed="rId7">
              <a:alphaModFix amt="20999"/>
            </a:blip>
            <a:stretch>
              <a:fillRect l="0" t="0" r="0" b="0"/>
            </a:stretch>
          </a:blipFill>
          <a:ln cap="sq">
            <a:noFill/>
            <a:prstDash val="solid"/>
            <a:miter/>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12851" y="268771"/>
            <a:ext cx="12328858" cy="1297803"/>
            <a:chOff x="0" y="0"/>
            <a:chExt cx="1737821" cy="182933"/>
          </a:xfrm>
        </p:grpSpPr>
        <p:sp>
          <p:nvSpPr>
            <p:cNvPr name="Freeform 3" id="3"/>
            <p:cNvSpPr/>
            <p:nvPr/>
          </p:nvSpPr>
          <p:spPr>
            <a:xfrm flipH="false" flipV="false" rot="0">
              <a:off x="0" y="0"/>
              <a:ext cx="1737820" cy="182933"/>
            </a:xfrm>
            <a:custGeom>
              <a:avLst/>
              <a:gdLst/>
              <a:ahLst/>
              <a:cxnLst/>
              <a:rect r="r" b="b" t="t" l="l"/>
              <a:pathLst>
                <a:path h="182933" w="1737820">
                  <a:moveTo>
                    <a:pt x="47096" y="0"/>
                  </a:moveTo>
                  <a:lnTo>
                    <a:pt x="1690724" y="0"/>
                  </a:lnTo>
                  <a:cubicBezTo>
                    <a:pt x="1716735" y="0"/>
                    <a:pt x="1737820" y="21086"/>
                    <a:pt x="1737820" y="47096"/>
                  </a:cubicBezTo>
                  <a:lnTo>
                    <a:pt x="1737820" y="135836"/>
                  </a:lnTo>
                  <a:cubicBezTo>
                    <a:pt x="1737820" y="161847"/>
                    <a:pt x="1716735" y="182933"/>
                    <a:pt x="1690724" y="182933"/>
                  </a:cubicBezTo>
                  <a:lnTo>
                    <a:pt x="47096" y="182933"/>
                  </a:lnTo>
                  <a:cubicBezTo>
                    <a:pt x="21086" y="182933"/>
                    <a:pt x="0" y="161847"/>
                    <a:pt x="0" y="135836"/>
                  </a:cubicBezTo>
                  <a:lnTo>
                    <a:pt x="0" y="47096"/>
                  </a:lnTo>
                  <a:cubicBezTo>
                    <a:pt x="0" y="21086"/>
                    <a:pt x="21086" y="0"/>
                    <a:pt x="4709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4" id="4"/>
            <p:cNvSpPr txBox="true"/>
            <p:nvPr/>
          </p:nvSpPr>
          <p:spPr>
            <a:xfrm>
              <a:off x="0" y="-38100"/>
              <a:ext cx="1737821" cy="2210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14638" y="2377755"/>
            <a:ext cx="6671525" cy="1553638"/>
            <a:chOff x="0" y="0"/>
            <a:chExt cx="940388" cy="218994"/>
          </a:xfrm>
        </p:grpSpPr>
        <p:sp>
          <p:nvSpPr>
            <p:cNvPr name="Freeform 6" id="6"/>
            <p:cNvSpPr/>
            <p:nvPr/>
          </p:nvSpPr>
          <p:spPr>
            <a:xfrm flipH="false" flipV="false" rot="0">
              <a:off x="0" y="0"/>
              <a:ext cx="940388" cy="218994"/>
            </a:xfrm>
            <a:custGeom>
              <a:avLst/>
              <a:gdLst/>
              <a:ahLst/>
              <a:cxnLst/>
              <a:rect r="r" b="b" t="t" l="l"/>
              <a:pathLst>
                <a:path h="218994" w="940388">
                  <a:moveTo>
                    <a:pt x="87033" y="0"/>
                  </a:moveTo>
                  <a:lnTo>
                    <a:pt x="853355" y="0"/>
                  </a:lnTo>
                  <a:cubicBezTo>
                    <a:pt x="901422" y="0"/>
                    <a:pt x="940388" y="38966"/>
                    <a:pt x="940388" y="87033"/>
                  </a:cubicBezTo>
                  <a:lnTo>
                    <a:pt x="940388" y="131961"/>
                  </a:lnTo>
                  <a:cubicBezTo>
                    <a:pt x="940388" y="180028"/>
                    <a:pt x="901422" y="218994"/>
                    <a:pt x="853355" y="218994"/>
                  </a:cubicBezTo>
                  <a:lnTo>
                    <a:pt x="87033" y="218994"/>
                  </a:lnTo>
                  <a:cubicBezTo>
                    <a:pt x="38966" y="218994"/>
                    <a:pt x="0" y="180028"/>
                    <a:pt x="0" y="131961"/>
                  </a:cubicBezTo>
                  <a:lnTo>
                    <a:pt x="0" y="87033"/>
                  </a:lnTo>
                  <a:cubicBezTo>
                    <a:pt x="0" y="38966"/>
                    <a:pt x="38966" y="0"/>
                    <a:pt x="87033"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7" id="7"/>
            <p:cNvSpPr txBox="true"/>
            <p:nvPr/>
          </p:nvSpPr>
          <p:spPr>
            <a:xfrm>
              <a:off x="0" y="-38100"/>
              <a:ext cx="940388" cy="257094"/>
            </a:xfrm>
            <a:prstGeom prst="rect">
              <a:avLst/>
            </a:prstGeom>
          </p:spPr>
          <p:txBody>
            <a:bodyPr anchor="ctr" rtlCol="false" tIns="50800" lIns="50800" bIns="50800" rIns="50800"/>
            <a:lstStyle/>
            <a:p>
              <a:pPr algn="ctr">
                <a:lnSpc>
                  <a:spcPts val="3079"/>
                </a:lnSpc>
                <a:spcBef>
                  <a:spcPct val="0"/>
                </a:spcBef>
              </a:pPr>
              <a:r>
                <a:rPr lang="en-US" b="true" sz="2199">
                  <a:solidFill>
                    <a:srgbClr val="FFFFFF"/>
                  </a:solidFill>
                  <a:latin typeface="Canva Sans Bold"/>
                  <a:ea typeface="Canva Sans Bold"/>
                  <a:cs typeface="Canva Sans Bold"/>
                  <a:sym typeface="Canva Sans Bold"/>
                </a:rPr>
                <a:t>Actionable Recommendations</a:t>
              </a:r>
            </a:p>
          </p:txBody>
        </p:sp>
      </p:grpSp>
      <p:sp>
        <p:nvSpPr>
          <p:cNvPr name="Freeform 8" id="8"/>
          <p:cNvSpPr/>
          <p:nvPr/>
        </p:nvSpPr>
        <p:spPr>
          <a:xfrm flipH="false" flipV="false" rot="1184083">
            <a:off x="12699269" y="3039646"/>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2">
              <a:alphaModFix amt="10999"/>
            </a:blip>
            <a:stretch>
              <a:fillRect l="0" t="0" r="0" b="0"/>
            </a:stretch>
          </a:blipFill>
        </p:spPr>
      </p:sp>
      <p:sp>
        <p:nvSpPr>
          <p:cNvPr name="Freeform 9" id="9"/>
          <p:cNvSpPr/>
          <p:nvPr/>
        </p:nvSpPr>
        <p:spPr>
          <a:xfrm flipH="false" flipV="false" rot="0">
            <a:off x="2022601" y="4302570"/>
            <a:ext cx="384073" cy="395952"/>
          </a:xfrm>
          <a:custGeom>
            <a:avLst/>
            <a:gdLst/>
            <a:ahLst/>
            <a:cxnLst/>
            <a:rect r="r" b="b" t="t" l="l"/>
            <a:pathLst>
              <a:path h="395952" w="384073">
                <a:moveTo>
                  <a:pt x="0" y="0"/>
                </a:moveTo>
                <a:lnTo>
                  <a:pt x="384074" y="0"/>
                </a:lnTo>
                <a:lnTo>
                  <a:pt x="384074" y="395952"/>
                </a:lnTo>
                <a:lnTo>
                  <a:pt x="0" y="395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022601" y="4965531"/>
            <a:ext cx="553720" cy="546107"/>
          </a:xfrm>
          <a:custGeom>
            <a:avLst/>
            <a:gdLst/>
            <a:ahLst/>
            <a:cxnLst/>
            <a:rect r="r" b="b" t="t" l="l"/>
            <a:pathLst>
              <a:path h="546107" w="553720">
                <a:moveTo>
                  <a:pt x="0" y="0"/>
                </a:moveTo>
                <a:lnTo>
                  <a:pt x="553721" y="0"/>
                </a:lnTo>
                <a:lnTo>
                  <a:pt x="553721" y="546107"/>
                </a:lnTo>
                <a:lnTo>
                  <a:pt x="0" y="5461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991736" y="5778338"/>
            <a:ext cx="445805" cy="445805"/>
          </a:xfrm>
          <a:custGeom>
            <a:avLst/>
            <a:gdLst/>
            <a:ahLst/>
            <a:cxnLst/>
            <a:rect r="r" b="b" t="t" l="l"/>
            <a:pathLst>
              <a:path h="445805" w="445805">
                <a:moveTo>
                  <a:pt x="0" y="0"/>
                </a:moveTo>
                <a:lnTo>
                  <a:pt x="445805" y="0"/>
                </a:lnTo>
                <a:lnTo>
                  <a:pt x="445805" y="445805"/>
                </a:lnTo>
                <a:lnTo>
                  <a:pt x="0" y="4458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979540" y="6595618"/>
            <a:ext cx="509294" cy="609933"/>
          </a:xfrm>
          <a:custGeom>
            <a:avLst/>
            <a:gdLst/>
            <a:ahLst/>
            <a:cxnLst/>
            <a:rect r="r" b="b" t="t" l="l"/>
            <a:pathLst>
              <a:path h="609933" w="509294">
                <a:moveTo>
                  <a:pt x="0" y="0"/>
                </a:moveTo>
                <a:lnTo>
                  <a:pt x="509295" y="0"/>
                </a:lnTo>
                <a:lnTo>
                  <a:pt x="509295" y="609933"/>
                </a:lnTo>
                <a:lnTo>
                  <a:pt x="0" y="6099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pic>
        <p:nvPicPr>
          <p:cNvPr name="Picture 13" id="13"/>
          <p:cNvPicPr>
            <a:picLocks noChangeAspect="true"/>
          </p:cNvPicPr>
          <p:nvPr/>
        </p:nvPicPr>
        <p:blipFill>
          <a:blip r:embed="rId11"/>
          <a:stretch>
            <a:fillRect/>
          </a:stretch>
        </p:blipFill>
        <p:spPr>
          <a:xfrm rot="0">
            <a:off x="1859861" y="7852436"/>
            <a:ext cx="1952880" cy="1568604"/>
          </a:xfrm>
          <a:prstGeom prst="rect">
            <a:avLst/>
          </a:prstGeom>
        </p:spPr>
      </p:pic>
      <p:sp>
        <p:nvSpPr>
          <p:cNvPr name="TextBox 14" id="14"/>
          <p:cNvSpPr txBox="true"/>
          <p:nvPr/>
        </p:nvSpPr>
        <p:spPr>
          <a:xfrm rot="0">
            <a:off x="2214638" y="479522"/>
            <a:ext cx="11860216" cy="685802"/>
          </a:xfrm>
          <a:prstGeom prst="rect">
            <a:avLst/>
          </a:prstGeom>
        </p:spPr>
        <p:txBody>
          <a:bodyPr anchor="t" rtlCol="false" tIns="0" lIns="0" bIns="0" rIns="0">
            <a:spAutoFit/>
          </a:bodyPr>
          <a:lstStyle/>
          <a:p>
            <a:pPr algn="l">
              <a:lnSpc>
                <a:spcPts val="5609"/>
              </a:lnSpc>
              <a:spcBef>
                <a:spcPct val="0"/>
              </a:spcBef>
            </a:pPr>
            <a:r>
              <a:rPr lang="en-US" b="true" sz="3299">
                <a:solidFill>
                  <a:srgbClr val="FFFFFF"/>
                </a:solidFill>
                <a:latin typeface="Poppins Bold"/>
                <a:ea typeface="Poppins Bold"/>
                <a:cs typeface="Poppins Bold"/>
                <a:sym typeface="Poppins Bold"/>
              </a:rPr>
              <a:t>What’s Next?!</a:t>
            </a:r>
          </a:p>
        </p:txBody>
      </p:sp>
      <p:sp>
        <p:nvSpPr>
          <p:cNvPr name="TextBox 15" id="15"/>
          <p:cNvSpPr txBox="true"/>
          <p:nvPr/>
        </p:nvSpPr>
        <p:spPr>
          <a:xfrm rot="0">
            <a:off x="2576322" y="4182583"/>
            <a:ext cx="14272320" cy="2801622"/>
          </a:xfrm>
          <a:prstGeom prst="rect">
            <a:avLst/>
          </a:prstGeom>
        </p:spPr>
        <p:txBody>
          <a:bodyPr anchor="t" rtlCol="false" tIns="0" lIns="0" bIns="0" rIns="0">
            <a:spAutoFit/>
          </a:bodyPr>
          <a:lstStyle/>
          <a:p>
            <a:pPr algn="l" marL="496567" indent="-248284" lvl="1">
              <a:lnSpc>
                <a:spcPts val="5749"/>
              </a:lnSpc>
              <a:buFont typeface="Arial"/>
              <a:buChar char="•"/>
            </a:pPr>
            <a:r>
              <a:rPr lang="en-US" b="true" sz="2299">
                <a:solidFill>
                  <a:srgbClr val="FFFFFF"/>
                </a:solidFill>
                <a:latin typeface="Canva Sans Bold"/>
                <a:ea typeface="Canva Sans Bold"/>
                <a:cs typeface="Canva Sans Bold"/>
                <a:sym typeface="Canva Sans Bold"/>
              </a:rPr>
              <a:t>Monitor products with supply chain costs exceeding 85% of revenue</a:t>
            </a:r>
          </a:p>
          <a:p>
            <a:pPr algn="l" marL="496567" indent="-248284" lvl="1">
              <a:lnSpc>
                <a:spcPts val="5749"/>
              </a:lnSpc>
              <a:buFont typeface="Arial"/>
              <a:buChar char="•"/>
            </a:pPr>
            <a:r>
              <a:rPr lang="en-US" b="true" sz="2299">
                <a:solidFill>
                  <a:srgbClr val="FFFFFF"/>
                </a:solidFill>
                <a:latin typeface="Canva Sans Bold"/>
                <a:ea typeface="Canva Sans Bold"/>
                <a:cs typeface="Canva Sans Bold"/>
                <a:sym typeface="Canva Sans Bold"/>
              </a:rPr>
              <a:t>Investigate supplier efficiency variance, particularly for high-cost items (TV Stands, Kitchens)</a:t>
            </a:r>
          </a:p>
          <a:p>
            <a:pPr algn="l" marL="496567" indent="-248284" lvl="1">
              <a:lnSpc>
                <a:spcPts val="5749"/>
              </a:lnSpc>
              <a:buFont typeface="Arial"/>
              <a:buChar char="•"/>
            </a:pPr>
            <a:r>
              <a:rPr lang="en-US" b="true" sz="2299">
                <a:solidFill>
                  <a:srgbClr val="FFFFFF"/>
                </a:solidFill>
                <a:latin typeface="Canva Sans Bold"/>
                <a:ea typeface="Canva Sans Bold"/>
                <a:cs typeface="Canva Sans Bold"/>
                <a:sym typeface="Canva Sans Bold"/>
              </a:rPr>
              <a:t>Optimize supplier mix between External and Local suppliers based on cost-to-serve performance</a:t>
            </a:r>
          </a:p>
          <a:p>
            <a:pPr algn="l" marL="496567" indent="-248284" lvl="1">
              <a:lnSpc>
                <a:spcPts val="5749"/>
              </a:lnSpc>
              <a:buFont typeface="Arial"/>
              <a:buChar char="•"/>
            </a:pPr>
            <a:r>
              <a:rPr lang="en-US" b="true" sz="2299">
                <a:solidFill>
                  <a:srgbClr val="FFFFFF"/>
                </a:solidFill>
                <a:latin typeface="Canva Sans Bold"/>
                <a:ea typeface="Canva Sans Bold"/>
                <a:cs typeface="Canva Sans Bold"/>
                <a:sym typeface="Canva Sans Bold"/>
              </a:rPr>
              <a:t>Use year-over-year filtering to identify seasonal cost trends and procurement cycle patterns</a:t>
            </a:r>
          </a:p>
        </p:txBody>
      </p:sp>
      <p:sp>
        <p:nvSpPr>
          <p:cNvPr name="TextBox 16" id="16"/>
          <p:cNvSpPr txBox="true"/>
          <p:nvPr/>
        </p:nvSpPr>
        <p:spPr>
          <a:xfrm rot="0">
            <a:off x="3929153" y="8289393"/>
            <a:ext cx="11860216" cy="692150"/>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Canva Sans Bold"/>
                <a:ea typeface="Canva Sans Bold"/>
                <a:cs typeface="Canva Sans Bold"/>
                <a:sym typeface="Canva Sans Bold"/>
              </a:rPr>
              <a:t>Dashboard Interactivity: All visualizations and filters are cross-linked, allowing users to drill down into specific segments while maintaining context across multiple analytical dimensions.</a:t>
            </a:r>
          </a:p>
        </p:txBody>
      </p:sp>
      <p:sp>
        <p:nvSpPr>
          <p:cNvPr name="Freeform 17" id="17"/>
          <p:cNvSpPr/>
          <p:nvPr/>
        </p:nvSpPr>
        <p:spPr>
          <a:xfrm flipH="false" flipV="false" rot="1184083">
            <a:off x="11564967" y="-1281516"/>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2">
              <a:alphaModFix amt="9999"/>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235441">
            <a:off x="15057837" y="3669270"/>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4" id="4"/>
          <p:cNvSpPr txBox="true"/>
          <p:nvPr/>
        </p:nvSpPr>
        <p:spPr>
          <a:xfrm rot="0">
            <a:off x="1028700" y="2744909"/>
            <a:ext cx="6730404" cy="807086"/>
          </a:xfrm>
          <a:prstGeom prst="rect">
            <a:avLst/>
          </a:prstGeom>
        </p:spPr>
        <p:txBody>
          <a:bodyPr anchor="t" rtlCol="false" tIns="0" lIns="0" bIns="0" rIns="0">
            <a:spAutoFit/>
          </a:bodyPr>
          <a:lstStyle/>
          <a:p>
            <a:pPr algn="l">
              <a:lnSpc>
                <a:spcPts val="5720"/>
              </a:lnSpc>
            </a:pPr>
            <a:r>
              <a:rPr lang="en-US" sz="5500" b="true">
                <a:solidFill>
                  <a:srgbClr val="FFFFFF"/>
                </a:solidFill>
                <a:latin typeface="Poppins Bold"/>
                <a:ea typeface="Poppins Bold"/>
                <a:cs typeface="Poppins Bold"/>
                <a:sym typeface="Poppins Bold"/>
              </a:rPr>
              <a:t>Summary</a:t>
            </a:r>
          </a:p>
        </p:txBody>
      </p:sp>
      <p:grpSp>
        <p:nvGrpSpPr>
          <p:cNvPr name="Group 5" id="5"/>
          <p:cNvGrpSpPr/>
          <p:nvPr/>
        </p:nvGrpSpPr>
        <p:grpSpPr>
          <a:xfrm rot="0">
            <a:off x="8413355" y="-1072128"/>
            <a:ext cx="11357123" cy="5778486"/>
            <a:chOff x="0" y="0"/>
            <a:chExt cx="6134649" cy="3121299"/>
          </a:xfrm>
        </p:grpSpPr>
        <p:sp>
          <p:nvSpPr>
            <p:cNvPr name="Freeform 6" id="6"/>
            <p:cNvSpPr/>
            <p:nvPr/>
          </p:nvSpPr>
          <p:spPr>
            <a:xfrm flipH="false" flipV="false" rot="0">
              <a:off x="0" y="0"/>
              <a:ext cx="6134649" cy="3121299"/>
            </a:xfrm>
            <a:custGeom>
              <a:avLst/>
              <a:gdLst/>
              <a:ahLst/>
              <a:cxnLst/>
              <a:rect r="r" b="b" t="t" l="l"/>
              <a:pathLst>
                <a:path h="3121299" w="6134649">
                  <a:moveTo>
                    <a:pt x="19066" y="0"/>
                  </a:moveTo>
                  <a:lnTo>
                    <a:pt x="6115583" y="0"/>
                  </a:lnTo>
                  <a:cubicBezTo>
                    <a:pt x="6126113" y="0"/>
                    <a:pt x="6134649" y="8536"/>
                    <a:pt x="6134649" y="19066"/>
                  </a:cubicBezTo>
                  <a:lnTo>
                    <a:pt x="6134649" y="3102234"/>
                  </a:lnTo>
                  <a:cubicBezTo>
                    <a:pt x="6134649" y="3107290"/>
                    <a:pt x="6132640" y="3112140"/>
                    <a:pt x="6129065" y="3115715"/>
                  </a:cubicBezTo>
                  <a:cubicBezTo>
                    <a:pt x="6125489" y="3119291"/>
                    <a:pt x="6120640" y="3121299"/>
                    <a:pt x="6115583" y="3121299"/>
                  </a:cubicBezTo>
                  <a:lnTo>
                    <a:pt x="19066" y="3121299"/>
                  </a:lnTo>
                  <a:cubicBezTo>
                    <a:pt x="8536" y="3121299"/>
                    <a:pt x="0" y="3112763"/>
                    <a:pt x="0" y="3102234"/>
                  </a:cubicBezTo>
                  <a:lnTo>
                    <a:pt x="0" y="19066"/>
                  </a:lnTo>
                  <a:cubicBezTo>
                    <a:pt x="0" y="8536"/>
                    <a:pt x="8536" y="0"/>
                    <a:pt x="1906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7" id="7"/>
            <p:cNvSpPr txBox="true"/>
            <p:nvPr/>
          </p:nvSpPr>
          <p:spPr>
            <a:xfrm>
              <a:off x="0" y="-38100"/>
              <a:ext cx="6134649" cy="315939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835917" y="-304125"/>
            <a:ext cx="4565789" cy="4584330"/>
            <a:chOff x="0" y="0"/>
            <a:chExt cx="404756" cy="406400"/>
          </a:xfrm>
        </p:grpSpPr>
        <p:sp>
          <p:nvSpPr>
            <p:cNvPr name="Freeform 9" id="9"/>
            <p:cNvSpPr/>
            <p:nvPr/>
          </p:nvSpPr>
          <p:spPr>
            <a:xfrm flipH="false" flipV="false" rot="0">
              <a:off x="0" y="0"/>
              <a:ext cx="404756" cy="406400"/>
            </a:xfrm>
            <a:custGeom>
              <a:avLst/>
              <a:gdLst/>
              <a:ahLst/>
              <a:cxnLst/>
              <a:rect r="r" b="b" t="t" l="l"/>
              <a:pathLst>
                <a:path h="406400" w="404756">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3"/>
              <a:stretch>
                <a:fillRect l="-45171" t="0" r="-45171" b="0"/>
              </a:stretch>
            </a:blipFill>
          </p:spPr>
        </p:sp>
      </p:grpSp>
      <p:grpSp>
        <p:nvGrpSpPr>
          <p:cNvPr name="Group 10" id="10"/>
          <p:cNvGrpSpPr/>
          <p:nvPr/>
        </p:nvGrpSpPr>
        <p:grpSpPr>
          <a:xfrm rot="0">
            <a:off x="13904718" y="-304125"/>
            <a:ext cx="4565789" cy="4584330"/>
            <a:chOff x="0" y="0"/>
            <a:chExt cx="404756" cy="406400"/>
          </a:xfrm>
        </p:grpSpPr>
        <p:sp>
          <p:nvSpPr>
            <p:cNvPr name="Freeform 11" id="11"/>
            <p:cNvSpPr/>
            <p:nvPr/>
          </p:nvSpPr>
          <p:spPr>
            <a:xfrm flipH="false" flipV="false" rot="0">
              <a:off x="0" y="0"/>
              <a:ext cx="404756" cy="406400"/>
            </a:xfrm>
            <a:custGeom>
              <a:avLst/>
              <a:gdLst/>
              <a:ahLst/>
              <a:cxnLst/>
              <a:rect r="r" b="b" t="t" l="l"/>
              <a:pathLst>
                <a:path h="406400" w="404756">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4"/>
              <a:stretch>
                <a:fillRect l="-25351" t="0" r="-25351" b="0"/>
              </a:stretch>
            </a:blipFill>
          </p:spPr>
        </p:sp>
      </p:grpSp>
      <p:sp>
        <p:nvSpPr>
          <p:cNvPr name="TextBox 12" id="12"/>
          <p:cNvSpPr txBox="true"/>
          <p:nvPr/>
        </p:nvSpPr>
        <p:spPr>
          <a:xfrm rot="0">
            <a:off x="10082435" y="5566468"/>
            <a:ext cx="7708575" cy="2549525"/>
          </a:xfrm>
          <a:prstGeom prst="rect">
            <a:avLst/>
          </a:prstGeom>
        </p:spPr>
        <p:txBody>
          <a:bodyPr anchor="t" rtlCol="false" tIns="0" lIns="0" bIns="0" rIns="0">
            <a:spAutoFit/>
          </a:bodyPr>
          <a:lstStyle/>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Strategic implication: decisions taken to increase sales volume did not negatively affect product quality or pricing, reinforcing long-term customer partnership.</a:t>
            </a:r>
          </a:p>
          <a:p>
            <a:pPr algn="l">
              <a:lnSpc>
                <a:spcPts val="3400"/>
              </a:lnSpc>
            </a:pP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Supply chain focus: aligning growth with inventory, demand cycle, forecast accuracy, and supplier compliance.</a:t>
            </a:r>
          </a:p>
        </p:txBody>
      </p:sp>
      <p:sp>
        <p:nvSpPr>
          <p:cNvPr name="TextBox 13" id="13"/>
          <p:cNvSpPr txBox="true"/>
          <p:nvPr/>
        </p:nvSpPr>
        <p:spPr>
          <a:xfrm rot="0">
            <a:off x="1028700" y="5566468"/>
            <a:ext cx="8115300" cy="2978150"/>
          </a:xfrm>
          <a:prstGeom prst="rect">
            <a:avLst/>
          </a:prstGeom>
        </p:spPr>
        <p:txBody>
          <a:bodyPr anchor="t" rtlCol="false" tIns="0" lIns="0" bIns="0" rIns="0">
            <a:spAutoFit/>
          </a:bodyPr>
          <a:lstStyle/>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This Dashboard expects sustainable growth in total sales from 113M in 2025 to 191M in 2030, an increase of 78M, which equals approximately 69.03% growth.</a:t>
            </a:r>
          </a:p>
          <a:p>
            <a:pPr algn="l">
              <a:lnSpc>
                <a:spcPts val="3400"/>
              </a:lnSpc>
            </a:pP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Forecasting methodology: time series analysis combined with the Compound Annual Growth Rate (CAGR) to stabilize the trend.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967497" y="-279456"/>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782430" y="2015281"/>
            <a:ext cx="8723139" cy="2949923"/>
            <a:chOff x="0" y="0"/>
            <a:chExt cx="1452781" cy="491290"/>
          </a:xfrm>
        </p:grpSpPr>
        <p:sp>
          <p:nvSpPr>
            <p:cNvPr name="Freeform 8" id="8"/>
            <p:cNvSpPr/>
            <p:nvPr/>
          </p:nvSpPr>
          <p:spPr>
            <a:xfrm flipH="false" flipV="false" rot="0">
              <a:off x="0" y="0"/>
              <a:ext cx="1452781" cy="491290"/>
            </a:xfrm>
            <a:custGeom>
              <a:avLst/>
              <a:gdLst/>
              <a:ahLst/>
              <a:cxnLst/>
              <a:rect r="r" b="b" t="t" l="l"/>
              <a:pathLst>
                <a:path h="491290" w="1452781">
                  <a:moveTo>
                    <a:pt x="20413" y="0"/>
                  </a:moveTo>
                  <a:lnTo>
                    <a:pt x="1432368" y="0"/>
                  </a:lnTo>
                  <a:cubicBezTo>
                    <a:pt x="1443642" y="0"/>
                    <a:pt x="1452781" y="9139"/>
                    <a:pt x="1452781" y="20413"/>
                  </a:cubicBezTo>
                  <a:lnTo>
                    <a:pt x="1452781" y="470877"/>
                  </a:lnTo>
                  <a:cubicBezTo>
                    <a:pt x="1452781" y="476291"/>
                    <a:pt x="1450631" y="481483"/>
                    <a:pt x="1446802" y="485311"/>
                  </a:cubicBezTo>
                  <a:cubicBezTo>
                    <a:pt x="1442974" y="489140"/>
                    <a:pt x="1437782" y="491290"/>
                    <a:pt x="1432368" y="491290"/>
                  </a:cubicBezTo>
                  <a:lnTo>
                    <a:pt x="20413" y="491290"/>
                  </a:lnTo>
                  <a:cubicBezTo>
                    <a:pt x="14999" y="491290"/>
                    <a:pt x="9807" y="489140"/>
                    <a:pt x="5979" y="485311"/>
                  </a:cubicBezTo>
                  <a:cubicBezTo>
                    <a:pt x="2151" y="481483"/>
                    <a:pt x="0" y="476291"/>
                    <a:pt x="0" y="470877"/>
                  </a:cubicBezTo>
                  <a:lnTo>
                    <a:pt x="0" y="20413"/>
                  </a:lnTo>
                  <a:cubicBezTo>
                    <a:pt x="0" y="14999"/>
                    <a:pt x="2151" y="9807"/>
                    <a:pt x="5979" y="5979"/>
                  </a:cubicBezTo>
                  <a:cubicBezTo>
                    <a:pt x="9807" y="2151"/>
                    <a:pt x="14999" y="0"/>
                    <a:pt x="20413" y="0"/>
                  </a:cubicBezTo>
                  <a:close/>
                </a:path>
              </a:pathLst>
            </a:custGeom>
            <a:blipFill>
              <a:blip r:embed="rId3"/>
              <a:stretch>
                <a:fillRect l="0" t="-37418" r="0" b="-37418"/>
              </a:stretch>
            </a:blipFill>
          </p:spPr>
        </p:sp>
      </p:grpSp>
      <p:sp>
        <p:nvSpPr>
          <p:cNvPr name="Freeform 9" id="9"/>
          <p:cNvSpPr/>
          <p:nvPr/>
        </p:nvSpPr>
        <p:spPr>
          <a:xfrm flipH="false" flipV="false" rot="0">
            <a:off x="13117000" y="3803224"/>
            <a:ext cx="4697657" cy="6315379"/>
          </a:xfrm>
          <a:custGeom>
            <a:avLst/>
            <a:gdLst/>
            <a:ahLst/>
            <a:cxnLst/>
            <a:rect r="r" b="b" t="t" l="l"/>
            <a:pathLst>
              <a:path h="6315379" w="4697657">
                <a:moveTo>
                  <a:pt x="0" y="0"/>
                </a:moveTo>
                <a:lnTo>
                  <a:pt x="4697657" y="0"/>
                </a:lnTo>
                <a:lnTo>
                  <a:pt x="4697657" y="6315380"/>
                </a:lnTo>
                <a:lnTo>
                  <a:pt x="0" y="6315380"/>
                </a:lnTo>
                <a:lnTo>
                  <a:pt x="0" y="0"/>
                </a:lnTo>
                <a:close/>
              </a:path>
            </a:pathLst>
          </a:custGeom>
          <a:blipFill>
            <a:blip r:embed="rId4"/>
            <a:stretch>
              <a:fillRect l="-5739" t="0" r="-12839" b="-12576"/>
            </a:stretch>
          </a:blipFill>
        </p:spPr>
      </p:sp>
      <p:sp>
        <p:nvSpPr>
          <p:cNvPr name="TextBox 10" id="10"/>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11" id="11"/>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2" id="12"/>
          <p:cNvSpPr txBox="true"/>
          <p:nvPr/>
        </p:nvSpPr>
        <p:spPr>
          <a:xfrm rot="0">
            <a:off x="761978" y="1860759"/>
            <a:ext cx="5946401" cy="1942465"/>
          </a:xfrm>
          <a:prstGeom prst="rect">
            <a:avLst/>
          </a:prstGeom>
        </p:spPr>
        <p:txBody>
          <a:bodyPr anchor="t" rtlCol="false" tIns="0" lIns="0" bIns="0" rIns="0">
            <a:spAutoFit/>
          </a:bodyPr>
          <a:lstStyle/>
          <a:p>
            <a:pPr algn="l">
              <a:lnSpc>
                <a:spcPts val="7279"/>
              </a:lnSpc>
            </a:pPr>
            <a:r>
              <a:rPr lang="en-US" sz="6999">
                <a:solidFill>
                  <a:srgbClr val="FFFFFF"/>
                </a:solidFill>
                <a:latin typeface="Poppins"/>
                <a:ea typeface="Poppins"/>
                <a:cs typeface="Poppins"/>
                <a:sym typeface="Poppins"/>
              </a:rPr>
              <a:t>Sales Forecast</a:t>
            </a:r>
          </a:p>
        </p:txBody>
      </p:sp>
      <p:sp>
        <p:nvSpPr>
          <p:cNvPr name="TextBox 13" id="13"/>
          <p:cNvSpPr txBox="true"/>
          <p:nvPr/>
        </p:nvSpPr>
        <p:spPr>
          <a:xfrm rot="0">
            <a:off x="123760" y="7325341"/>
            <a:ext cx="12119861" cy="1752879"/>
          </a:xfrm>
          <a:prstGeom prst="rect">
            <a:avLst/>
          </a:prstGeom>
        </p:spPr>
        <p:txBody>
          <a:bodyPr anchor="t" rtlCol="false" tIns="0" lIns="0" bIns="0" rIns="0">
            <a:spAutoFit/>
          </a:bodyPr>
          <a:lstStyle/>
          <a:p>
            <a:pPr algn="ctr" rtl="true">
              <a:lnSpc>
                <a:spcPts val="3509"/>
              </a:lnSpc>
              <a:spcBef>
                <a:spcPct val="0"/>
              </a:spcBef>
            </a:pPr>
            <a:r>
              <a:rPr lang="en-US" sz="2506">
                <a:solidFill>
                  <a:srgbClr val="FFFFFF"/>
                </a:solidFill>
                <a:latin typeface="Canva Sans"/>
                <a:ea typeface="Canva Sans"/>
                <a:cs typeface="Canva Sans"/>
                <a:sym typeface="Canva Sans"/>
              </a:rPr>
              <a:t>expects</a:t>
            </a:r>
            <a:r>
              <a:rPr lang="en-US" sz="2506">
                <a:solidFill>
                  <a:srgbClr val="FFFFFF"/>
                </a:solidFill>
                <a:latin typeface="Canva Sans"/>
                <a:ea typeface="Canva Sans"/>
                <a:cs typeface="Canva Sans"/>
                <a:sym typeface="Canva Sans"/>
              </a:rPr>
              <a:t> sustainable growth in total sales from 113M in 2025 to 191M in 2030</a:t>
            </a:r>
          </a:p>
          <a:p>
            <a:pPr algn="ctr" rtl="true">
              <a:lnSpc>
                <a:spcPts val="3509"/>
              </a:lnSpc>
              <a:spcBef>
                <a:spcPct val="0"/>
              </a:spcBef>
            </a:pPr>
            <a:r>
              <a:rPr lang="en-US" sz="2506">
                <a:solidFill>
                  <a:srgbClr val="FFFFFF"/>
                </a:solidFill>
                <a:latin typeface="Canva Sans"/>
                <a:ea typeface="Canva Sans"/>
                <a:cs typeface="Canva Sans"/>
                <a:sym typeface="Canva Sans"/>
              </a:rPr>
              <a:t>an increase of 78M which equals  approximately 69.03% growth</a:t>
            </a:r>
          </a:p>
          <a:p>
            <a:pPr algn="ctr" rtl="true">
              <a:lnSpc>
                <a:spcPts val="3509"/>
              </a:lnSpc>
              <a:spcBef>
                <a:spcPct val="0"/>
              </a:spcBef>
            </a:pPr>
          </a:p>
          <a:p>
            <a:pPr algn="ctr">
              <a:lnSpc>
                <a:spcPts val="350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235441">
            <a:off x="15057837" y="3669270"/>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2">
              <a:alphaModFix amt="20999"/>
            </a:blip>
            <a:stretch>
              <a:fillRect l="0" t="0" r="0" b="0"/>
            </a:stretch>
          </a:blipFill>
          <a:ln cap="sq">
            <a:noFill/>
            <a:prstDash val="solid"/>
            <a:miter/>
          </a:ln>
        </p:spPr>
      </p:sp>
      <p:grpSp>
        <p:nvGrpSpPr>
          <p:cNvPr name="Group 3" id="3"/>
          <p:cNvGrpSpPr/>
          <p:nvPr/>
        </p:nvGrpSpPr>
        <p:grpSpPr>
          <a:xfrm rot="0">
            <a:off x="7380158" y="-1072128"/>
            <a:ext cx="12390320" cy="5778486"/>
            <a:chOff x="0" y="0"/>
            <a:chExt cx="6692739" cy="3121299"/>
          </a:xfrm>
        </p:grpSpPr>
        <p:sp>
          <p:nvSpPr>
            <p:cNvPr name="Freeform 4" id="4"/>
            <p:cNvSpPr/>
            <p:nvPr/>
          </p:nvSpPr>
          <p:spPr>
            <a:xfrm flipH="false" flipV="false" rot="0">
              <a:off x="0" y="0"/>
              <a:ext cx="6692740" cy="3121299"/>
            </a:xfrm>
            <a:custGeom>
              <a:avLst/>
              <a:gdLst/>
              <a:ahLst/>
              <a:cxnLst/>
              <a:rect r="r" b="b" t="t" l="l"/>
              <a:pathLst>
                <a:path h="3121299" w="6692740">
                  <a:moveTo>
                    <a:pt x="17476" y="0"/>
                  </a:moveTo>
                  <a:lnTo>
                    <a:pt x="6675264" y="0"/>
                  </a:lnTo>
                  <a:cubicBezTo>
                    <a:pt x="6679898" y="0"/>
                    <a:pt x="6684344" y="1841"/>
                    <a:pt x="6687621" y="5119"/>
                  </a:cubicBezTo>
                  <a:cubicBezTo>
                    <a:pt x="6690899" y="8396"/>
                    <a:pt x="6692740" y="12841"/>
                    <a:pt x="6692740" y="17476"/>
                  </a:cubicBezTo>
                  <a:lnTo>
                    <a:pt x="6692740" y="3103823"/>
                  </a:lnTo>
                  <a:cubicBezTo>
                    <a:pt x="6692740" y="3108458"/>
                    <a:pt x="6690899" y="3112903"/>
                    <a:pt x="6687621" y="3116181"/>
                  </a:cubicBezTo>
                  <a:cubicBezTo>
                    <a:pt x="6684344" y="3119458"/>
                    <a:pt x="6679898" y="3121299"/>
                    <a:pt x="6675264" y="3121299"/>
                  </a:cubicBezTo>
                  <a:lnTo>
                    <a:pt x="17476" y="3121299"/>
                  </a:lnTo>
                  <a:cubicBezTo>
                    <a:pt x="12841" y="3121299"/>
                    <a:pt x="8396" y="3119458"/>
                    <a:pt x="5119" y="3116181"/>
                  </a:cubicBezTo>
                  <a:cubicBezTo>
                    <a:pt x="1841" y="3112903"/>
                    <a:pt x="0" y="3108458"/>
                    <a:pt x="0" y="3103823"/>
                  </a:cubicBezTo>
                  <a:lnTo>
                    <a:pt x="0" y="17476"/>
                  </a:lnTo>
                  <a:cubicBezTo>
                    <a:pt x="0" y="12841"/>
                    <a:pt x="1841" y="8396"/>
                    <a:pt x="5119" y="5119"/>
                  </a:cubicBezTo>
                  <a:cubicBezTo>
                    <a:pt x="8396" y="1841"/>
                    <a:pt x="12841" y="0"/>
                    <a:pt x="1747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5" id="5"/>
            <p:cNvSpPr txBox="true"/>
            <p:nvPr/>
          </p:nvSpPr>
          <p:spPr>
            <a:xfrm>
              <a:off x="0" y="-38100"/>
              <a:ext cx="6692739" cy="315939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380158" y="478136"/>
            <a:ext cx="6236033" cy="3649165"/>
          </a:xfrm>
          <a:custGeom>
            <a:avLst/>
            <a:gdLst/>
            <a:ahLst/>
            <a:cxnLst/>
            <a:rect r="r" b="b" t="t" l="l"/>
            <a:pathLst>
              <a:path h="3649165" w="6236033">
                <a:moveTo>
                  <a:pt x="0" y="0"/>
                </a:moveTo>
                <a:lnTo>
                  <a:pt x="6236033" y="0"/>
                </a:lnTo>
                <a:lnTo>
                  <a:pt x="6236033" y="3649165"/>
                </a:lnTo>
                <a:lnTo>
                  <a:pt x="0" y="3649165"/>
                </a:lnTo>
                <a:lnTo>
                  <a:pt x="0" y="0"/>
                </a:lnTo>
                <a:close/>
              </a:path>
            </a:pathLst>
          </a:custGeom>
          <a:blipFill>
            <a:blip r:embed="rId3"/>
            <a:stretch>
              <a:fillRect l="0" t="-4475" r="-3602" b="-4475"/>
            </a:stretch>
          </a:blipFill>
        </p:spPr>
      </p:sp>
      <p:sp>
        <p:nvSpPr>
          <p:cNvPr name="Freeform 7" id="7"/>
          <p:cNvSpPr/>
          <p:nvPr/>
        </p:nvSpPr>
        <p:spPr>
          <a:xfrm flipH="false" flipV="false" rot="0">
            <a:off x="13804754" y="1739233"/>
            <a:ext cx="4483246" cy="1463119"/>
          </a:xfrm>
          <a:custGeom>
            <a:avLst/>
            <a:gdLst/>
            <a:ahLst/>
            <a:cxnLst/>
            <a:rect r="r" b="b" t="t" l="l"/>
            <a:pathLst>
              <a:path h="1463119" w="4483246">
                <a:moveTo>
                  <a:pt x="0" y="0"/>
                </a:moveTo>
                <a:lnTo>
                  <a:pt x="4483246" y="0"/>
                </a:lnTo>
                <a:lnTo>
                  <a:pt x="4483246" y="1463119"/>
                </a:lnTo>
                <a:lnTo>
                  <a:pt x="0" y="1463119"/>
                </a:lnTo>
                <a:lnTo>
                  <a:pt x="0" y="0"/>
                </a:lnTo>
                <a:close/>
              </a:path>
            </a:pathLst>
          </a:custGeom>
          <a:blipFill>
            <a:blip r:embed="rId4"/>
            <a:stretch>
              <a:fillRect l="-1169" t="0" r="0" b="0"/>
            </a:stretch>
          </a:blipFill>
        </p:spPr>
      </p:sp>
      <p:grpSp>
        <p:nvGrpSpPr>
          <p:cNvPr name="Group 8" id="8"/>
          <p:cNvGrpSpPr/>
          <p:nvPr/>
        </p:nvGrpSpPr>
        <p:grpSpPr>
          <a:xfrm rot="0">
            <a:off x="13616191" y="-1072128"/>
            <a:ext cx="11645650" cy="5778486"/>
            <a:chOff x="0" y="0"/>
            <a:chExt cx="6290499" cy="3121299"/>
          </a:xfrm>
        </p:grpSpPr>
        <p:sp>
          <p:nvSpPr>
            <p:cNvPr name="Freeform 9" id="9"/>
            <p:cNvSpPr/>
            <p:nvPr/>
          </p:nvSpPr>
          <p:spPr>
            <a:xfrm flipH="false" flipV="false" rot="0">
              <a:off x="0" y="0"/>
              <a:ext cx="6290499" cy="3121299"/>
            </a:xfrm>
            <a:custGeom>
              <a:avLst/>
              <a:gdLst/>
              <a:ahLst/>
              <a:cxnLst/>
              <a:rect r="r" b="b" t="t" l="l"/>
              <a:pathLst>
                <a:path h="3121299" w="6290499">
                  <a:moveTo>
                    <a:pt x="18594" y="0"/>
                  </a:moveTo>
                  <a:lnTo>
                    <a:pt x="6271906" y="0"/>
                  </a:lnTo>
                  <a:cubicBezTo>
                    <a:pt x="6276837" y="0"/>
                    <a:pt x="6281567" y="1959"/>
                    <a:pt x="6285054" y="5446"/>
                  </a:cubicBezTo>
                  <a:cubicBezTo>
                    <a:pt x="6288541" y="8933"/>
                    <a:pt x="6290499" y="13662"/>
                    <a:pt x="6290499" y="18594"/>
                  </a:cubicBezTo>
                  <a:lnTo>
                    <a:pt x="6290499" y="3102706"/>
                  </a:lnTo>
                  <a:cubicBezTo>
                    <a:pt x="6290499" y="3107637"/>
                    <a:pt x="6288541" y="3112367"/>
                    <a:pt x="6285054" y="3115853"/>
                  </a:cubicBezTo>
                  <a:cubicBezTo>
                    <a:pt x="6281567" y="3119340"/>
                    <a:pt x="6276837" y="3121299"/>
                    <a:pt x="6271906" y="3121299"/>
                  </a:cubicBezTo>
                  <a:lnTo>
                    <a:pt x="18594" y="3121299"/>
                  </a:lnTo>
                  <a:cubicBezTo>
                    <a:pt x="8325" y="3121299"/>
                    <a:pt x="0" y="3112975"/>
                    <a:pt x="0" y="3102706"/>
                  </a:cubicBezTo>
                  <a:lnTo>
                    <a:pt x="0" y="18594"/>
                  </a:lnTo>
                  <a:cubicBezTo>
                    <a:pt x="0" y="8325"/>
                    <a:pt x="8325" y="0"/>
                    <a:pt x="1859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0" id="10"/>
            <p:cNvSpPr txBox="true"/>
            <p:nvPr/>
          </p:nvSpPr>
          <p:spPr>
            <a:xfrm>
              <a:off x="0" y="-38100"/>
              <a:ext cx="6290499" cy="3159399"/>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908629"/>
            <a:ext cx="7136097" cy="1615467"/>
          </a:xfrm>
          <a:prstGeom prst="rect">
            <a:avLst/>
          </a:prstGeom>
        </p:spPr>
        <p:txBody>
          <a:bodyPr anchor="t" rtlCol="false" tIns="0" lIns="0" bIns="0" rIns="0">
            <a:spAutoFit/>
          </a:bodyPr>
          <a:lstStyle/>
          <a:p>
            <a:pPr algn="l">
              <a:lnSpc>
                <a:spcPts val="6064"/>
              </a:lnSpc>
            </a:pPr>
            <a:r>
              <a:rPr lang="en-US" sz="5831" b="true">
                <a:solidFill>
                  <a:srgbClr val="FFFFFF"/>
                </a:solidFill>
                <a:latin typeface="Poppins Bold"/>
                <a:ea typeface="Poppins Bold"/>
                <a:cs typeface="Poppins Bold"/>
                <a:sym typeface="Poppins Bold"/>
              </a:rPr>
              <a:t>Forecasting Methodology</a:t>
            </a:r>
          </a:p>
        </p:txBody>
      </p:sp>
      <p:sp>
        <p:nvSpPr>
          <p:cNvPr name="TextBox 12" id="12"/>
          <p:cNvSpPr txBox="true"/>
          <p:nvPr/>
        </p:nvSpPr>
        <p:spPr>
          <a:xfrm rot="0">
            <a:off x="7739531" y="5562047"/>
            <a:ext cx="10019475" cy="4438860"/>
          </a:xfrm>
          <a:prstGeom prst="rect">
            <a:avLst/>
          </a:prstGeom>
        </p:spPr>
        <p:txBody>
          <a:bodyPr anchor="t" rtlCol="false" tIns="0" lIns="0" bIns="0" rIns="0">
            <a:spAutoFit/>
          </a:bodyPr>
          <a:lstStyle/>
          <a:p>
            <a:pPr algn="l">
              <a:lnSpc>
                <a:spcPts val="3550"/>
              </a:lnSpc>
            </a:pPr>
            <a:r>
              <a:rPr lang="en-US" sz="2088">
                <a:solidFill>
                  <a:srgbClr val="FFFFFF"/>
                </a:solidFill>
                <a:latin typeface="Canva Sans"/>
                <a:ea typeface="Canva Sans"/>
                <a:cs typeface="Canva Sans"/>
                <a:sym typeface="Canva Sans"/>
              </a:rPr>
              <a:t>Time series analysis combined with the Compound Annual Growth Rate (CAGR) to stabilize the trend</a:t>
            </a:r>
          </a:p>
          <a:p>
            <a:pPr algn="l">
              <a:lnSpc>
                <a:spcPts val="3550"/>
              </a:lnSpc>
            </a:pPr>
          </a:p>
          <a:p>
            <a:pPr algn="l">
              <a:lnSpc>
                <a:spcPts val="3550"/>
              </a:lnSpc>
            </a:pPr>
            <a:r>
              <a:rPr lang="en-US" sz="2088">
                <a:solidFill>
                  <a:srgbClr val="FFFFFF"/>
                </a:solidFill>
                <a:latin typeface="Canva Sans"/>
                <a:ea typeface="Canva Sans"/>
                <a:cs typeface="Canva Sans"/>
                <a:sym typeface="Canva Sans"/>
              </a:rPr>
              <a:t>Strategic implication: decisions taken to increase sales volume did not negatively affect product quality or pricing, reinforcing long-term customer partnership</a:t>
            </a:r>
          </a:p>
          <a:p>
            <a:pPr algn="l">
              <a:lnSpc>
                <a:spcPts val="3550"/>
              </a:lnSpc>
            </a:pPr>
          </a:p>
          <a:p>
            <a:pPr algn="l">
              <a:lnSpc>
                <a:spcPts val="3550"/>
              </a:lnSpc>
            </a:pPr>
            <a:r>
              <a:rPr lang="en-US" sz="2088">
                <a:solidFill>
                  <a:srgbClr val="FFFFFF"/>
                </a:solidFill>
                <a:latin typeface="Canva Sans"/>
                <a:ea typeface="Canva Sans"/>
                <a:cs typeface="Canva Sans"/>
                <a:sym typeface="Canva Sans"/>
              </a:rPr>
              <a:t>CAGR measures the mean annual growth rate over a period longer than one year</a:t>
            </a:r>
          </a:p>
          <a:p>
            <a:pPr algn="l">
              <a:lnSpc>
                <a:spcPts val="3550"/>
              </a:lnSpc>
            </a:pPr>
          </a:p>
        </p:txBody>
      </p:sp>
      <p:grpSp>
        <p:nvGrpSpPr>
          <p:cNvPr name="Group 13" id="13"/>
          <p:cNvGrpSpPr/>
          <p:nvPr/>
        </p:nvGrpSpPr>
        <p:grpSpPr>
          <a:xfrm rot="0">
            <a:off x="566110" y="4942802"/>
            <a:ext cx="7173420" cy="5344198"/>
            <a:chOff x="0" y="0"/>
            <a:chExt cx="9564561" cy="7125598"/>
          </a:xfrm>
        </p:grpSpPr>
        <p:sp>
          <p:nvSpPr>
            <p:cNvPr name="Freeform 14" id="14"/>
            <p:cNvSpPr/>
            <p:nvPr/>
          </p:nvSpPr>
          <p:spPr>
            <a:xfrm flipH="false" flipV="false" rot="0">
              <a:off x="0" y="0"/>
              <a:ext cx="9564561" cy="7125598"/>
            </a:xfrm>
            <a:custGeom>
              <a:avLst/>
              <a:gdLst/>
              <a:ahLst/>
              <a:cxnLst/>
              <a:rect r="r" b="b" t="t" l="l"/>
              <a:pathLst>
                <a:path h="7125598" w="9564561">
                  <a:moveTo>
                    <a:pt x="0" y="0"/>
                  </a:moveTo>
                  <a:lnTo>
                    <a:pt x="9564561" y="0"/>
                  </a:lnTo>
                  <a:lnTo>
                    <a:pt x="9564561" y="7125598"/>
                  </a:lnTo>
                  <a:lnTo>
                    <a:pt x="0" y="7125598"/>
                  </a:lnTo>
                  <a:lnTo>
                    <a:pt x="0" y="0"/>
                  </a:lnTo>
                  <a:close/>
                </a:path>
              </a:pathLst>
            </a:custGeom>
            <a:blipFill>
              <a:blip r:embed="rId5"/>
              <a:stretch>
                <a:fillRect l="0" t="0" r="0" b="0"/>
              </a:stretch>
            </a:blipFill>
          </p:spPr>
        </p:sp>
        <p:sp>
          <p:nvSpPr>
            <p:cNvPr name="TextBox 15" id="15"/>
            <p:cNvSpPr txBox="true"/>
            <p:nvPr/>
          </p:nvSpPr>
          <p:spPr>
            <a:xfrm rot="0">
              <a:off x="4782280" y="1945355"/>
              <a:ext cx="4114800" cy="297796"/>
            </a:xfrm>
            <a:prstGeom prst="rect">
              <a:avLst/>
            </a:prstGeom>
          </p:spPr>
          <p:txBody>
            <a:bodyPr anchor="t" rtlCol="false" tIns="0" lIns="0" bIns="0" rIns="0">
              <a:spAutoFit/>
            </a:bodyPr>
            <a:lstStyle/>
            <a:p>
              <a:pPr algn="ctr">
                <a:lnSpc>
                  <a:spcPts val="1733"/>
                </a:lnSpc>
              </a:pPr>
              <a:r>
                <a:rPr lang="en-US" sz="1238" spc="99">
                  <a:solidFill>
                    <a:srgbClr val="000000"/>
                  </a:solidFill>
                  <a:latin typeface="Horizon"/>
                  <a:ea typeface="Horizon"/>
                  <a:cs typeface="Horizon"/>
                  <a:sym typeface="Horizon"/>
                </a:rPr>
                <a:t>Forecasted Sales (M)</a:t>
              </a:r>
            </a:p>
          </p:txBody>
        </p:sp>
        <p:sp>
          <p:nvSpPr>
            <p:cNvPr name="TextBox 16" id="16"/>
            <p:cNvSpPr txBox="true"/>
            <p:nvPr/>
          </p:nvSpPr>
          <p:spPr>
            <a:xfrm rot="0">
              <a:off x="5435170" y="2797671"/>
              <a:ext cx="635000" cy="372836"/>
            </a:xfrm>
            <a:prstGeom prst="rect">
              <a:avLst/>
            </a:prstGeom>
          </p:spPr>
          <p:txBody>
            <a:bodyPr anchor="t" rtlCol="false" tIns="0" lIns="0" bIns="0" rIns="0">
              <a:spAutoFit/>
            </a:bodyPr>
            <a:lstStyle/>
            <a:p>
              <a:pPr algn="ctr">
                <a:lnSpc>
                  <a:spcPts val="2306"/>
                </a:lnSpc>
              </a:pPr>
              <a:r>
                <a:rPr lang="en-US" sz="1647" spc="133">
                  <a:solidFill>
                    <a:srgbClr val="000000"/>
                  </a:solidFill>
                  <a:latin typeface="Courier Prime"/>
                  <a:ea typeface="Courier Prime"/>
                  <a:cs typeface="Courier Prime"/>
                  <a:sym typeface="Courier Prime"/>
                </a:rPr>
                <a:t>126</a:t>
              </a:r>
            </a:p>
          </p:txBody>
        </p:sp>
        <p:sp>
          <p:nvSpPr>
            <p:cNvPr name="TextBox 17" id="17"/>
            <p:cNvSpPr txBox="true"/>
            <p:nvPr/>
          </p:nvSpPr>
          <p:spPr>
            <a:xfrm rot="0">
              <a:off x="5440620" y="3555804"/>
              <a:ext cx="660400" cy="396032"/>
            </a:xfrm>
            <a:prstGeom prst="rect">
              <a:avLst/>
            </a:prstGeom>
          </p:spPr>
          <p:txBody>
            <a:bodyPr anchor="t" rtlCol="false" tIns="0" lIns="0" bIns="0" rIns="0">
              <a:spAutoFit/>
            </a:bodyPr>
            <a:lstStyle/>
            <a:p>
              <a:pPr algn="ctr">
                <a:lnSpc>
                  <a:spcPts val="2528"/>
                </a:lnSpc>
              </a:pPr>
              <a:r>
                <a:rPr lang="en-US" sz="1806" spc="101">
                  <a:solidFill>
                    <a:srgbClr val="000000"/>
                  </a:solidFill>
                  <a:latin typeface="Courier Prime"/>
                  <a:ea typeface="Courier Prime"/>
                  <a:cs typeface="Courier Prime"/>
                  <a:sym typeface="Courier Prime"/>
                </a:rPr>
                <a:t>140</a:t>
              </a:r>
            </a:p>
          </p:txBody>
        </p:sp>
        <p:sp>
          <p:nvSpPr>
            <p:cNvPr name="TextBox 18" id="18"/>
            <p:cNvSpPr txBox="true"/>
            <p:nvPr/>
          </p:nvSpPr>
          <p:spPr>
            <a:xfrm rot="0">
              <a:off x="5421870" y="4359657"/>
              <a:ext cx="685800" cy="343776"/>
            </a:xfrm>
            <a:prstGeom prst="rect">
              <a:avLst/>
            </a:prstGeom>
          </p:spPr>
          <p:txBody>
            <a:bodyPr anchor="t" rtlCol="false" tIns="0" lIns="0" bIns="0" rIns="0">
              <a:spAutoFit/>
            </a:bodyPr>
            <a:lstStyle/>
            <a:p>
              <a:pPr algn="ctr">
                <a:lnSpc>
                  <a:spcPts val="2195"/>
                </a:lnSpc>
              </a:pPr>
              <a:r>
                <a:rPr lang="en-US" sz="1567" spc="268">
                  <a:solidFill>
                    <a:srgbClr val="000000"/>
                  </a:solidFill>
                  <a:latin typeface="Courier Prime"/>
                  <a:ea typeface="Courier Prime"/>
                  <a:cs typeface="Courier Prime"/>
                  <a:sym typeface="Courier Prime"/>
                </a:rPr>
                <a:t>150</a:t>
              </a:r>
            </a:p>
          </p:txBody>
        </p:sp>
        <p:sp>
          <p:nvSpPr>
            <p:cNvPr name="TextBox 19" id="19"/>
            <p:cNvSpPr txBox="true"/>
            <p:nvPr/>
          </p:nvSpPr>
          <p:spPr>
            <a:xfrm rot="0">
              <a:off x="5268604" y="5096921"/>
              <a:ext cx="1004432" cy="372500"/>
            </a:xfrm>
            <a:prstGeom prst="rect">
              <a:avLst/>
            </a:prstGeom>
          </p:spPr>
          <p:txBody>
            <a:bodyPr anchor="t" rtlCol="false" tIns="0" lIns="0" bIns="0" rIns="0">
              <a:spAutoFit/>
            </a:bodyPr>
            <a:lstStyle/>
            <a:p>
              <a:pPr algn="ctr" marL="0" indent="0" lvl="0">
                <a:lnSpc>
                  <a:spcPts val="2320"/>
                </a:lnSpc>
                <a:spcBef>
                  <a:spcPct val="0"/>
                </a:spcBef>
              </a:pPr>
              <a:r>
                <a:rPr lang="en-US" sz="1657" spc="268" strike="noStrike" u="none">
                  <a:solidFill>
                    <a:srgbClr val="000000"/>
                  </a:solidFill>
                  <a:latin typeface="Courier Prime"/>
                  <a:ea typeface="Courier Prime"/>
                  <a:cs typeface="Courier Prime"/>
                  <a:sym typeface="Courier Prime"/>
                </a:rPr>
                <a:t>174</a:t>
              </a:r>
            </a:p>
          </p:txBody>
        </p:sp>
        <p:sp>
          <p:nvSpPr>
            <p:cNvPr name="TextBox 20" id="20"/>
            <p:cNvSpPr txBox="true"/>
            <p:nvPr/>
          </p:nvSpPr>
          <p:spPr>
            <a:xfrm rot="0">
              <a:off x="2432414" y="1945355"/>
              <a:ext cx="1256525" cy="297796"/>
            </a:xfrm>
            <a:prstGeom prst="rect">
              <a:avLst/>
            </a:prstGeom>
          </p:spPr>
          <p:txBody>
            <a:bodyPr anchor="t" rtlCol="false" tIns="0" lIns="0" bIns="0" rIns="0">
              <a:spAutoFit/>
            </a:bodyPr>
            <a:lstStyle/>
            <a:p>
              <a:pPr algn="ctr" marL="0" indent="0" lvl="0">
                <a:lnSpc>
                  <a:spcPts val="1733"/>
                </a:lnSpc>
                <a:spcBef>
                  <a:spcPct val="0"/>
                </a:spcBef>
              </a:pPr>
              <a:r>
                <a:rPr lang="en-US" b="true" sz="1238" spc="99" strike="noStrike" u="none">
                  <a:solidFill>
                    <a:srgbClr val="000000"/>
                  </a:solidFill>
                  <a:latin typeface="Horizon"/>
                  <a:ea typeface="Horizon"/>
                  <a:cs typeface="Horizon"/>
                  <a:sym typeface="Horizon"/>
                </a:rPr>
                <a:t>Year</a:t>
              </a:r>
            </a:p>
          </p:txBody>
        </p:sp>
        <p:sp>
          <p:nvSpPr>
            <p:cNvPr name="TextBox 21" id="21"/>
            <p:cNvSpPr txBox="true"/>
            <p:nvPr/>
          </p:nvSpPr>
          <p:spPr>
            <a:xfrm rot="0">
              <a:off x="2431813" y="2713461"/>
              <a:ext cx="952500" cy="394874"/>
            </a:xfrm>
            <a:prstGeom prst="rect">
              <a:avLst/>
            </a:prstGeom>
          </p:spPr>
          <p:txBody>
            <a:bodyPr anchor="t" rtlCol="false" tIns="0" lIns="0" bIns="0" rIns="0">
              <a:spAutoFit/>
            </a:bodyPr>
            <a:lstStyle/>
            <a:p>
              <a:pPr algn="ctr">
                <a:lnSpc>
                  <a:spcPts val="2445"/>
                </a:lnSpc>
              </a:pPr>
              <a:r>
                <a:rPr lang="en-US" sz="1746" spc="246">
                  <a:solidFill>
                    <a:srgbClr val="000000"/>
                  </a:solidFill>
                  <a:latin typeface="Courier Prime"/>
                  <a:ea typeface="Courier Prime"/>
                  <a:cs typeface="Courier Prime"/>
                  <a:sym typeface="Courier Prime"/>
                </a:rPr>
                <a:t>2026</a:t>
              </a:r>
            </a:p>
          </p:txBody>
        </p:sp>
        <p:sp>
          <p:nvSpPr>
            <p:cNvPr name="TextBox 22" id="22"/>
            <p:cNvSpPr txBox="true"/>
            <p:nvPr/>
          </p:nvSpPr>
          <p:spPr>
            <a:xfrm rot="0">
              <a:off x="2426064" y="3496135"/>
              <a:ext cx="939800" cy="374667"/>
            </a:xfrm>
            <a:prstGeom prst="rect">
              <a:avLst/>
            </a:prstGeom>
          </p:spPr>
          <p:txBody>
            <a:bodyPr anchor="t" rtlCol="false" tIns="0" lIns="0" bIns="0" rIns="0">
              <a:spAutoFit/>
            </a:bodyPr>
            <a:lstStyle/>
            <a:p>
              <a:pPr algn="ctr">
                <a:lnSpc>
                  <a:spcPts val="2361"/>
                </a:lnSpc>
              </a:pPr>
              <a:r>
                <a:rPr lang="en-US" sz="1687" spc="246">
                  <a:solidFill>
                    <a:srgbClr val="000000"/>
                  </a:solidFill>
                  <a:latin typeface="Courier Prime"/>
                  <a:ea typeface="Courier Prime"/>
                  <a:cs typeface="Courier Prime"/>
                  <a:sym typeface="Courier Prime"/>
                </a:rPr>
                <a:t>2027</a:t>
              </a:r>
            </a:p>
          </p:txBody>
        </p:sp>
        <p:sp>
          <p:nvSpPr>
            <p:cNvPr name="TextBox 23" id="23"/>
            <p:cNvSpPr txBox="true"/>
            <p:nvPr/>
          </p:nvSpPr>
          <p:spPr>
            <a:xfrm rot="0">
              <a:off x="2438995" y="4265831"/>
              <a:ext cx="939800" cy="375300"/>
            </a:xfrm>
            <a:prstGeom prst="rect">
              <a:avLst/>
            </a:prstGeom>
          </p:spPr>
          <p:txBody>
            <a:bodyPr anchor="t" rtlCol="false" tIns="0" lIns="0" bIns="0" rIns="0">
              <a:spAutoFit/>
            </a:bodyPr>
            <a:lstStyle/>
            <a:p>
              <a:pPr algn="ctr">
                <a:lnSpc>
                  <a:spcPts val="2335"/>
                </a:lnSpc>
              </a:pPr>
              <a:r>
                <a:rPr lang="en-US" sz="1668" spc="246">
                  <a:solidFill>
                    <a:srgbClr val="000000"/>
                  </a:solidFill>
                  <a:latin typeface="Architects Daughter"/>
                  <a:ea typeface="Architects Daughter"/>
                  <a:cs typeface="Architects Daughter"/>
                  <a:sym typeface="Architects Daughter"/>
                </a:rPr>
                <a:t>2028</a:t>
              </a:r>
            </a:p>
          </p:txBody>
        </p:sp>
        <p:sp>
          <p:nvSpPr>
            <p:cNvPr name="TextBox 24" id="24"/>
            <p:cNvSpPr txBox="true"/>
            <p:nvPr/>
          </p:nvSpPr>
          <p:spPr>
            <a:xfrm rot="0">
              <a:off x="2426064" y="5025343"/>
              <a:ext cx="939800" cy="372500"/>
            </a:xfrm>
            <a:prstGeom prst="rect">
              <a:avLst/>
            </a:prstGeom>
          </p:spPr>
          <p:txBody>
            <a:bodyPr anchor="t" rtlCol="false" tIns="0" lIns="0" bIns="0" rIns="0">
              <a:spAutoFit/>
            </a:bodyPr>
            <a:lstStyle/>
            <a:p>
              <a:pPr algn="ctr">
                <a:lnSpc>
                  <a:spcPts val="2320"/>
                </a:lnSpc>
              </a:pPr>
              <a:r>
                <a:rPr lang="en-US" sz="1657" spc="268">
                  <a:solidFill>
                    <a:srgbClr val="000000"/>
                  </a:solidFill>
                  <a:latin typeface="Courier Prime"/>
                  <a:ea typeface="Courier Prime"/>
                  <a:cs typeface="Courier Prime"/>
                  <a:sym typeface="Courier Prime"/>
                </a:rPr>
                <a:t>2029</a:t>
              </a:r>
            </a:p>
          </p:txBody>
        </p:sp>
        <p:sp>
          <p:nvSpPr>
            <p:cNvPr name="TextBox 25" id="25"/>
            <p:cNvSpPr txBox="true"/>
            <p:nvPr/>
          </p:nvSpPr>
          <p:spPr>
            <a:xfrm rot="0">
              <a:off x="2430913" y="5790882"/>
              <a:ext cx="990600" cy="429500"/>
            </a:xfrm>
            <a:prstGeom prst="rect">
              <a:avLst/>
            </a:prstGeom>
          </p:spPr>
          <p:txBody>
            <a:bodyPr anchor="t" rtlCol="false" tIns="0" lIns="0" bIns="0" rIns="0">
              <a:spAutoFit/>
            </a:bodyPr>
            <a:lstStyle/>
            <a:p>
              <a:pPr algn="ctr">
                <a:lnSpc>
                  <a:spcPts val="2720"/>
                </a:lnSpc>
              </a:pPr>
              <a:r>
                <a:rPr lang="en-US" sz="1942" spc="202">
                  <a:solidFill>
                    <a:srgbClr val="000000"/>
                  </a:solidFill>
                  <a:latin typeface="Architects Daughter"/>
                  <a:ea typeface="Architects Daughter"/>
                  <a:cs typeface="Architects Daughter"/>
                  <a:sym typeface="Architects Daughter"/>
                </a:rPr>
                <a:t>2030</a:t>
              </a:r>
            </a:p>
          </p:txBody>
        </p:sp>
        <p:sp>
          <p:nvSpPr>
            <p:cNvPr name="TextBox 26" id="26"/>
            <p:cNvSpPr txBox="true"/>
            <p:nvPr/>
          </p:nvSpPr>
          <p:spPr>
            <a:xfrm rot="0">
              <a:off x="5430862" y="5899801"/>
              <a:ext cx="596900" cy="320581"/>
            </a:xfrm>
            <a:prstGeom prst="rect">
              <a:avLst/>
            </a:prstGeom>
          </p:spPr>
          <p:txBody>
            <a:bodyPr anchor="t" rtlCol="false" tIns="0" lIns="0" bIns="0" rIns="0">
              <a:spAutoFit/>
            </a:bodyPr>
            <a:lstStyle/>
            <a:p>
              <a:pPr algn="ctr">
                <a:lnSpc>
                  <a:spcPts val="1972"/>
                </a:lnSpc>
              </a:pPr>
              <a:r>
                <a:rPr lang="en-US" sz="1409" spc="200">
                  <a:solidFill>
                    <a:srgbClr val="000000"/>
                  </a:solidFill>
                  <a:latin typeface="Courier Prime"/>
                  <a:ea typeface="Courier Prime"/>
                  <a:cs typeface="Courier Prime"/>
                  <a:sym typeface="Courier Prime"/>
                </a:rPr>
                <a:t>191</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235441">
            <a:off x="15057837" y="3669270"/>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2">
              <a:alphaModFix amt="20999"/>
            </a:blip>
            <a:stretch>
              <a:fillRect l="0" t="0" r="0" b="0"/>
            </a:stretch>
          </a:blipFill>
          <a:ln cap="sq">
            <a:noFill/>
            <a:prstDash val="solid"/>
            <a:miter/>
          </a:ln>
        </p:spPr>
      </p:sp>
      <p:grpSp>
        <p:nvGrpSpPr>
          <p:cNvPr name="Group 3" id="3"/>
          <p:cNvGrpSpPr/>
          <p:nvPr/>
        </p:nvGrpSpPr>
        <p:grpSpPr>
          <a:xfrm rot="0">
            <a:off x="7990789" y="-1860543"/>
            <a:ext cx="11757229" cy="5778486"/>
            <a:chOff x="0" y="0"/>
            <a:chExt cx="6350770" cy="3121299"/>
          </a:xfrm>
        </p:grpSpPr>
        <p:sp>
          <p:nvSpPr>
            <p:cNvPr name="Freeform 4" id="4"/>
            <p:cNvSpPr/>
            <p:nvPr/>
          </p:nvSpPr>
          <p:spPr>
            <a:xfrm flipH="false" flipV="false" rot="0">
              <a:off x="0" y="0"/>
              <a:ext cx="6350770" cy="3121299"/>
            </a:xfrm>
            <a:custGeom>
              <a:avLst/>
              <a:gdLst/>
              <a:ahLst/>
              <a:cxnLst/>
              <a:rect r="r" b="b" t="t" l="l"/>
              <a:pathLst>
                <a:path h="3121299" w="6350770">
                  <a:moveTo>
                    <a:pt x="18417" y="0"/>
                  </a:moveTo>
                  <a:lnTo>
                    <a:pt x="6332353" y="0"/>
                  </a:lnTo>
                  <a:cubicBezTo>
                    <a:pt x="6342524" y="0"/>
                    <a:pt x="6350770" y="8246"/>
                    <a:pt x="6350770" y="18417"/>
                  </a:cubicBezTo>
                  <a:lnTo>
                    <a:pt x="6350770" y="3102882"/>
                  </a:lnTo>
                  <a:cubicBezTo>
                    <a:pt x="6350770" y="3107767"/>
                    <a:pt x="6348830" y="3112451"/>
                    <a:pt x="6345375" y="3115905"/>
                  </a:cubicBezTo>
                  <a:cubicBezTo>
                    <a:pt x="6341922" y="3119359"/>
                    <a:pt x="6337237" y="3121299"/>
                    <a:pt x="6332353" y="3121299"/>
                  </a:cubicBezTo>
                  <a:lnTo>
                    <a:pt x="18417" y="3121299"/>
                  </a:lnTo>
                  <a:cubicBezTo>
                    <a:pt x="8246" y="3121299"/>
                    <a:pt x="0" y="3113054"/>
                    <a:pt x="0" y="3102882"/>
                  </a:cubicBezTo>
                  <a:lnTo>
                    <a:pt x="0" y="18417"/>
                  </a:lnTo>
                  <a:cubicBezTo>
                    <a:pt x="0" y="8246"/>
                    <a:pt x="8246" y="0"/>
                    <a:pt x="18417"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5" id="5"/>
            <p:cNvSpPr txBox="true"/>
            <p:nvPr/>
          </p:nvSpPr>
          <p:spPr>
            <a:xfrm>
              <a:off x="0" y="-38100"/>
              <a:ext cx="6350770" cy="315939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990789" y="1500377"/>
            <a:ext cx="10079581" cy="1186384"/>
          </a:xfrm>
          <a:custGeom>
            <a:avLst/>
            <a:gdLst/>
            <a:ahLst/>
            <a:cxnLst/>
            <a:rect r="r" b="b" t="t" l="l"/>
            <a:pathLst>
              <a:path h="1186384" w="10079581">
                <a:moveTo>
                  <a:pt x="0" y="0"/>
                </a:moveTo>
                <a:lnTo>
                  <a:pt x="10079581" y="0"/>
                </a:lnTo>
                <a:lnTo>
                  <a:pt x="10079581" y="1186384"/>
                </a:lnTo>
                <a:lnTo>
                  <a:pt x="0" y="1186384"/>
                </a:lnTo>
                <a:lnTo>
                  <a:pt x="0" y="0"/>
                </a:lnTo>
                <a:close/>
              </a:path>
            </a:pathLst>
          </a:custGeom>
          <a:blipFill>
            <a:blip r:embed="rId3"/>
            <a:stretch>
              <a:fillRect l="0" t="-3225" r="0" b="-3225"/>
            </a:stretch>
          </a:blipFill>
        </p:spPr>
      </p:sp>
      <p:sp>
        <p:nvSpPr>
          <p:cNvPr name="TextBox 7" id="7"/>
          <p:cNvSpPr txBox="true"/>
          <p:nvPr/>
        </p:nvSpPr>
        <p:spPr>
          <a:xfrm rot="0">
            <a:off x="1260384" y="1845690"/>
            <a:ext cx="6730404" cy="2254886"/>
          </a:xfrm>
          <a:prstGeom prst="rect">
            <a:avLst/>
          </a:prstGeom>
        </p:spPr>
        <p:txBody>
          <a:bodyPr anchor="t" rtlCol="false" tIns="0" lIns="0" bIns="0" rIns="0">
            <a:spAutoFit/>
          </a:bodyPr>
          <a:lstStyle/>
          <a:p>
            <a:pPr algn="l">
              <a:lnSpc>
                <a:spcPts val="5720"/>
              </a:lnSpc>
            </a:pPr>
            <a:r>
              <a:rPr lang="en-US" sz="5500" b="true">
                <a:solidFill>
                  <a:srgbClr val="FFFFFF"/>
                </a:solidFill>
                <a:latin typeface="Poppins Bold"/>
                <a:ea typeface="Poppins Bold"/>
                <a:cs typeface="Poppins Bold"/>
                <a:sym typeface="Poppins Bold"/>
              </a:rPr>
              <a:t>DAX in Forecasting &amp; Implecations</a:t>
            </a:r>
          </a:p>
        </p:txBody>
      </p:sp>
      <p:sp>
        <p:nvSpPr>
          <p:cNvPr name="TextBox 8" id="8"/>
          <p:cNvSpPr txBox="true"/>
          <p:nvPr/>
        </p:nvSpPr>
        <p:spPr>
          <a:xfrm rot="0">
            <a:off x="6825993" y="4636368"/>
            <a:ext cx="5639673" cy="4264025"/>
          </a:xfrm>
          <a:prstGeom prst="rect">
            <a:avLst/>
          </a:prstGeom>
        </p:spPr>
        <p:txBody>
          <a:bodyPr anchor="t" rtlCol="false" tIns="0" lIns="0" bIns="0" rIns="0">
            <a:spAutoFit/>
          </a:bodyPr>
          <a:lstStyle/>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Advantage: This approach avoids circular dependencies, ensures stability across different filters, and provides a scientific basis for the forecast.</a:t>
            </a:r>
          </a:p>
          <a:p>
            <a:pPr algn="l">
              <a:lnSpc>
                <a:spcPts val="3400"/>
              </a:lnSpc>
            </a:pP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Outcome: The DAX-dr</a:t>
            </a:r>
            <a:r>
              <a:rPr lang="en-US" sz="2000">
                <a:solidFill>
                  <a:srgbClr val="FFFFFF"/>
                </a:solidFill>
                <a:latin typeface="Canva Sans"/>
                <a:ea typeface="Canva Sans"/>
                <a:cs typeface="Canva Sans"/>
                <a:sym typeface="Canva Sans"/>
              </a:rPr>
              <a:t>iven forecast demonstrates that sales are expected to grow by approximately 69% between 2025 and 2030, while maintaining product quality and price stability.</a:t>
            </a:r>
          </a:p>
        </p:txBody>
      </p:sp>
      <p:sp>
        <p:nvSpPr>
          <p:cNvPr name="TextBox 9" id="9"/>
          <p:cNvSpPr txBox="true"/>
          <p:nvPr/>
        </p:nvSpPr>
        <p:spPr>
          <a:xfrm rot="0">
            <a:off x="1028700" y="4636368"/>
            <a:ext cx="5237386" cy="4264025"/>
          </a:xfrm>
          <a:prstGeom prst="rect">
            <a:avLst/>
          </a:prstGeom>
        </p:spPr>
        <p:txBody>
          <a:bodyPr anchor="t" rtlCol="false" tIns="0" lIns="0" bIns="0" rIns="0">
            <a:spAutoFit/>
          </a:bodyPr>
          <a:lstStyle/>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To ensure accuracy and transparency in the forecasting process, we implemented DAX (Data Analysis Expressions) within Power BI.</a:t>
            </a:r>
          </a:p>
          <a:p>
            <a:pPr algn="l">
              <a:lnSpc>
                <a:spcPts val="3400"/>
              </a:lnSpc>
            </a:pP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Purpose: DAX was used to calculate the Compound </a:t>
            </a:r>
            <a:r>
              <a:rPr lang="en-US" sz="2000">
                <a:solidFill>
                  <a:srgbClr val="FFFFFF"/>
                </a:solidFill>
                <a:latin typeface="Canva Sans"/>
                <a:ea typeface="Canva Sans"/>
                <a:cs typeface="Canva Sans"/>
                <a:sym typeface="Canva Sans"/>
              </a:rPr>
              <a:t>Annual Growth Rate (CAGR) and to generate independent forecast columns for each year (2026–2030).</a:t>
            </a:r>
          </a:p>
        </p:txBody>
      </p:sp>
      <p:sp>
        <p:nvSpPr>
          <p:cNvPr name="TextBox 10" id="10"/>
          <p:cNvSpPr txBox="true"/>
          <p:nvPr/>
        </p:nvSpPr>
        <p:spPr>
          <a:xfrm rot="0">
            <a:off x="13025572" y="4601583"/>
            <a:ext cx="4910033" cy="5121275"/>
          </a:xfrm>
          <a:prstGeom prst="rect">
            <a:avLst/>
          </a:prstGeom>
        </p:spPr>
        <p:txBody>
          <a:bodyPr anchor="t" rtlCol="false" tIns="0" lIns="0" bIns="0" rIns="0">
            <a:spAutoFit/>
          </a:bodyPr>
          <a:lstStyle/>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Quality assurance: Batch-level quality checks and automated inspections at inbound points.</a:t>
            </a: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Price stability: Long-term supplier contracts with cost-control clauses.</a:t>
            </a: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Customer partnership: Shared dashboards and quarterly reviews to align demand and supply.</a:t>
            </a: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Operational readiness: Adjust production and logistics capacity for 2029–2030 demand surge.</a:t>
            </a:r>
          </a:p>
          <a:p>
            <a:pPr algn="l">
              <a:lnSpc>
                <a:spcPts val="340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235441">
            <a:off x="12024183" y="2903090"/>
            <a:ext cx="8246798" cy="9645378"/>
          </a:xfrm>
          <a:custGeom>
            <a:avLst/>
            <a:gdLst/>
            <a:ahLst/>
            <a:cxnLst/>
            <a:rect r="r" b="b" t="t" l="l"/>
            <a:pathLst>
              <a:path h="9645378" w="8246798">
                <a:moveTo>
                  <a:pt x="0" y="0"/>
                </a:moveTo>
                <a:lnTo>
                  <a:pt x="8246798" y="0"/>
                </a:lnTo>
                <a:lnTo>
                  <a:pt x="8246798" y="9645378"/>
                </a:lnTo>
                <a:lnTo>
                  <a:pt x="0" y="9645378"/>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4" id="4"/>
          <p:cNvSpPr txBox="true"/>
          <p:nvPr/>
        </p:nvSpPr>
        <p:spPr>
          <a:xfrm rot="0">
            <a:off x="1028700" y="1332592"/>
            <a:ext cx="5839343" cy="655448"/>
          </a:xfrm>
          <a:prstGeom prst="rect">
            <a:avLst/>
          </a:prstGeom>
        </p:spPr>
        <p:txBody>
          <a:bodyPr anchor="t" rtlCol="false" tIns="0" lIns="0" bIns="0" rIns="0">
            <a:spAutoFit/>
          </a:bodyPr>
          <a:lstStyle/>
          <a:p>
            <a:pPr algn="l">
              <a:lnSpc>
                <a:spcPts val="4784"/>
              </a:lnSpc>
            </a:pPr>
            <a:r>
              <a:rPr lang="en-US" sz="4600" b="true">
                <a:solidFill>
                  <a:srgbClr val="FFFFFF"/>
                </a:solidFill>
                <a:latin typeface="Poppins Bold"/>
                <a:ea typeface="Poppins Bold"/>
                <a:cs typeface="Poppins Bold"/>
                <a:sym typeface="Poppins Bold"/>
              </a:rPr>
              <a:t>Conclusion</a:t>
            </a:r>
          </a:p>
        </p:txBody>
      </p:sp>
      <p:grpSp>
        <p:nvGrpSpPr>
          <p:cNvPr name="Group 5" id="5"/>
          <p:cNvGrpSpPr/>
          <p:nvPr/>
        </p:nvGrpSpPr>
        <p:grpSpPr>
          <a:xfrm rot="0">
            <a:off x="8160724" y="2670265"/>
            <a:ext cx="11167650" cy="5420592"/>
            <a:chOff x="0" y="0"/>
            <a:chExt cx="6032304" cy="2927980"/>
          </a:xfrm>
        </p:grpSpPr>
        <p:sp>
          <p:nvSpPr>
            <p:cNvPr name="Freeform 6" id="6"/>
            <p:cNvSpPr/>
            <p:nvPr/>
          </p:nvSpPr>
          <p:spPr>
            <a:xfrm flipH="false" flipV="false" rot="0">
              <a:off x="0" y="0"/>
              <a:ext cx="6032304" cy="2927980"/>
            </a:xfrm>
            <a:custGeom>
              <a:avLst/>
              <a:gdLst/>
              <a:ahLst/>
              <a:cxnLst/>
              <a:rect r="r" b="b" t="t" l="l"/>
              <a:pathLst>
                <a:path h="2927980" w="6032304">
                  <a:moveTo>
                    <a:pt x="19389" y="0"/>
                  </a:moveTo>
                  <a:lnTo>
                    <a:pt x="6012914" y="0"/>
                  </a:lnTo>
                  <a:cubicBezTo>
                    <a:pt x="6018057" y="0"/>
                    <a:pt x="6022989" y="2043"/>
                    <a:pt x="6026625" y="5679"/>
                  </a:cubicBezTo>
                  <a:cubicBezTo>
                    <a:pt x="6030261" y="9315"/>
                    <a:pt x="6032304" y="14247"/>
                    <a:pt x="6032304" y="19389"/>
                  </a:cubicBezTo>
                  <a:lnTo>
                    <a:pt x="6032304" y="2908591"/>
                  </a:lnTo>
                  <a:cubicBezTo>
                    <a:pt x="6032304" y="2913733"/>
                    <a:pt x="6030261" y="2918665"/>
                    <a:pt x="6026625" y="2922301"/>
                  </a:cubicBezTo>
                  <a:cubicBezTo>
                    <a:pt x="6022989" y="2925937"/>
                    <a:pt x="6018057" y="2927980"/>
                    <a:pt x="6012914" y="2927980"/>
                  </a:cubicBezTo>
                  <a:lnTo>
                    <a:pt x="19389" y="2927980"/>
                  </a:lnTo>
                  <a:cubicBezTo>
                    <a:pt x="14247" y="2927980"/>
                    <a:pt x="9315" y="2925937"/>
                    <a:pt x="5679" y="2922301"/>
                  </a:cubicBezTo>
                  <a:cubicBezTo>
                    <a:pt x="2043" y="2918665"/>
                    <a:pt x="0" y="2913733"/>
                    <a:pt x="0" y="2908591"/>
                  </a:cubicBezTo>
                  <a:lnTo>
                    <a:pt x="0" y="19389"/>
                  </a:lnTo>
                  <a:cubicBezTo>
                    <a:pt x="0" y="14247"/>
                    <a:pt x="2043" y="9315"/>
                    <a:pt x="5679" y="5679"/>
                  </a:cubicBezTo>
                  <a:cubicBezTo>
                    <a:pt x="9315" y="2043"/>
                    <a:pt x="14247" y="0"/>
                    <a:pt x="19389"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7" id="7"/>
            <p:cNvSpPr txBox="true"/>
            <p:nvPr/>
          </p:nvSpPr>
          <p:spPr>
            <a:xfrm>
              <a:off x="0" y="-38100"/>
              <a:ext cx="6032304" cy="296608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442223" y="3088396"/>
            <a:ext cx="4565789" cy="4584330"/>
            <a:chOff x="0" y="0"/>
            <a:chExt cx="404756" cy="406400"/>
          </a:xfrm>
        </p:grpSpPr>
        <p:sp>
          <p:nvSpPr>
            <p:cNvPr name="Freeform 9" id="9"/>
            <p:cNvSpPr/>
            <p:nvPr/>
          </p:nvSpPr>
          <p:spPr>
            <a:xfrm flipH="false" flipV="false" rot="0">
              <a:off x="0" y="0"/>
              <a:ext cx="404756" cy="406400"/>
            </a:xfrm>
            <a:custGeom>
              <a:avLst/>
              <a:gdLst/>
              <a:ahLst/>
              <a:cxnLst/>
              <a:rect r="r" b="b" t="t" l="l"/>
              <a:pathLst>
                <a:path h="406400" w="404756">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3"/>
              <a:stretch>
                <a:fillRect l="-45171" t="0" r="-45171" b="0"/>
              </a:stretch>
            </a:blipFill>
          </p:spPr>
        </p:sp>
      </p:grpSp>
      <p:grpSp>
        <p:nvGrpSpPr>
          <p:cNvPr name="Group 10" id="10"/>
          <p:cNvGrpSpPr/>
          <p:nvPr/>
        </p:nvGrpSpPr>
        <p:grpSpPr>
          <a:xfrm rot="0">
            <a:off x="13420509" y="3050296"/>
            <a:ext cx="4565789" cy="4584330"/>
            <a:chOff x="0" y="0"/>
            <a:chExt cx="404756" cy="406400"/>
          </a:xfrm>
        </p:grpSpPr>
        <p:sp>
          <p:nvSpPr>
            <p:cNvPr name="Freeform 11" id="11"/>
            <p:cNvSpPr/>
            <p:nvPr/>
          </p:nvSpPr>
          <p:spPr>
            <a:xfrm flipH="false" flipV="false" rot="0">
              <a:off x="0" y="0"/>
              <a:ext cx="404756" cy="406400"/>
            </a:xfrm>
            <a:custGeom>
              <a:avLst/>
              <a:gdLst/>
              <a:ahLst/>
              <a:cxnLst/>
              <a:rect r="r" b="b" t="t" l="l"/>
              <a:pathLst>
                <a:path h="406400" w="404756">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4"/>
              <a:stretch>
                <a:fillRect l="-25351" t="0" r="-25351" b="0"/>
              </a:stretch>
            </a:blipFill>
          </p:spPr>
        </p:sp>
      </p:grpSp>
      <p:sp>
        <p:nvSpPr>
          <p:cNvPr name="TextBox 12" id="12"/>
          <p:cNvSpPr txBox="true"/>
          <p:nvPr/>
        </p:nvSpPr>
        <p:spPr>
          <a:xfrm rot="0">
            <a:off x="742722" y="2129294"/>
            <a:ext cx="6802796" cy="3406775"/>
          </a:xfrm>
          <a:prstGeom prst="rect">
            <a:avLst/>
          </a:prstGeom>
        </p:spPr>
        <p:txBody>
          <a:bodyPr anchor="t" rtlCol="false" tIns="0" lIns="0" bIns="0" rIns="0">
            <a:spAutoFit/>
          </a:bodyPr>
          <a:lstStyle/>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Align production and distribution capacity with forecasted demand.</a:t>
            </a: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Establish monthly governance for forecast accuracy.</a:t>
            </a: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Build Power BI dashboards linking forecasts with supply chain KPIs.</a:t>
            </a: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Share demand forecasts with key customers to strengthen trust and collaboration.</a:t>
            </a:r>
          </a:p>
        </p:txBody>
      </p:sp>
      <p:sp>
        <p:nvSpPr>
          <p:cNvPr name="TextBox 13" id="13"/>
          <p:cNvSpPr txBox="true"/>
          <p:nvPr/>
        </p:nvSpPr>
        <p:spPr>
          <a:xfrm rot="0">
            <a:off x="742722" y="5970004"/>
            <a:ext cx="7159105" cy="3406775"/>
          </a:xfrm>
          <a:prstGeom prst="rect">
            <a:avLst/>
          </a:prstGeom>
        </p:spPr>
        <p:txBody>
          <a:bodyPr anchor="t" rtlCol="false" tIns="0" lIns="0" bIns="0" rIns="0">
            <a:spAutoFit/>
          </a:bodyPr>
          <a:lstStyle/>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The 5-year growth outlook is strong, with a 69% increase projected by 2030.</a:t>
            </a: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Forecasting is based on a scientific time series methodology, supported by DAX implementation in Power BI.</a:t>
            </a:r>
          </a:p>
          <a:p>
            <a:pPr algn="l" marL="431801" indent="-215900" lvl="1">
              <a:lnSpc>
                <a:spcPts val="3400"/>
              </a:lnSpc>
              <a:buFont typeface="Arial"/>
              <a:buChar char="•"/>
            </a:pPr>
            <a:r>
              <a:rPr lang="en-US" sz="2000">
                <a:solidFill>
                  <a:srgbClr val="FFFFFF"/>
                </a:solidFill>
                <a:latin typeface="Canva Sans"/>
                <a:ea typeface="Canva Sans"/>
                <a:cs typeface="Canva Sans"/>
                <a:sym typeface="Canva Sans"/>
              </a:rPr>
              <a:t>Decisions to expand sales volume are balanced with quality and price stability, reinforcing customer partnership.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3" id="3"/>
          <p:cNvGrpSpPr/>
          <p:nvPr/>
        </p:nvGrpSpPr>
        <p:grpSpPr>
          <a:xfrm rot="0">
            <a:off x="8334438" y="886061"/>
            <a:ext cx="1704988" cy="593627"/>
            <a:chOff x="0" y="0"/>
            <a:chExt cx="240327" cy="83675"/>
          </a:xfrm>
        </p:grpSpPr>
        <p:sp>
          <p:nvSpPr>
            <p:cNvPr name="Freeform 4" id="4"/>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5" id="5"/>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72752" y="7319732"/>
            <a:ext cx="6126988" cy="2736286"/>
            <a:chOff x="0" y="0"/>
            <a:chExt cx="1100078" cy="491290"/>
          </a:xfrm>
        </p:grpSpPr>
        <p:sp>
          <p:nvSpPr>
            <p:cNvPr name="Freeform 7" id="7"/>
            <p:cNvSpPr/>
            <p:nvPr/>
          </p:nvSpPr>
          <p:spPr>
            <a:xfrm flipH="false" flipV="false" rot="0">
              <a:off x="0" y="0"/>
              <a:ext cx="1100078" cy="491290"/>
            </a:xfrm>
            <a:custGeom>
              <a:avLst/>
              <a:gdLst/>
              <a:ahLst/>
              <a:cxnLst/>
              <a:rect r="r" b="b" t="t" l="l"/>
              <a:pathLst>
                <a:path h="491290" w="1100078">
                  <a:moveTo>
                    <a:pt x="29062" y="0"/>
                  </a:moveTo>
                  <a:lnTo>
                    <a:pt x="1071016" y="0"/>
                  </a:lnTo>
                  <a:cubicBezTo>
                    <a:pt x="1087067" y="0"/>
                    <a:pt x="1100078" y="13012"/>
                    <a:pt x="1100078" y="29062"/>
                  </a:cubicBezTo>
                  <a:lnTo>
                    <a:pt x="1100078" y="462228"/>
                  </a:lnTo>
                  <a:cubicBezTo>
                    <a:pt x="1100078" y="478279"/>
                    <a:pt x="1087067" y="491290"/>
                    <a:pt x="1071016" y="491290"/>
                  </a:cubicBezTo>
                  <a:lnTo>
                    <a:pt x="29062" y="491290"/>
                  </a:lnTo>
                  <a:cubicBezTo>
                    <a:pt x="13012" y="491290"/>
                    <a:pt x="0" y="478279"/>
                    <a:pt x="0" y="462228"/>
                  </a:cubicBezTo>
                  <a:lnTo>
                    <a:pt x="0" y="29062"/>
                  </a:lnTo>
                  <a:cubicBezTo>
                    <a:pt x="0" y="13012"/>
                    <a:pt x="13012" y="0"/>
                    <a:pt x="29062" y="0"/>
                  </a:cubicBezTo>
                  <a:close/>
                </a:path>
              </a:pathLst>
            </a:custGeom>
            <a:blipFill>
              <a:blip r:embed="rId2"/>
              <a:stretch>
                <a:fillRect l="0" t="-13676" r="0" b="-13676"/>
              </a:stretch>
            </a:blipFill>
          </p:spPr>
        </p:sp>
      </p:grpSp>
      <p:sp>
        <p:nvSpPr>
          <p:cNvPr name="TextBox 8" id="8"/>
          <p:cNvSpPr txBox="true"/>
          <p:nvPr/>
        </p:nvSpPr>
        <p:spPr>
          <a:xfrm rot="0">
            <a:off x="1672752" y="3880931"/>
            <a:ext cx="6126988" cy="2624418"/>
          </a:xfrm>
          <a:prstGeom prst="rect">
            <a:avLst/>
          </a:prstGeom>
        </p:spPr>
        <p:txBody>
          <a:bodyPr anchor="t" rtlCol="false" tIns="0" lIns="0" bIns="0" rIns="0">
            <a:spAutoFit/>
          </a:bodyPr>
          <a:lstStyle/>
          <a:p>
            <a:pPr algn="l">
              <a:lnSpc>
                <a:spcPts val="2917"/>
              </a:lnSpc>
            </a:pPr>
            <a:r>
              <a:rPr lang="en-US" sz="2039" spc="75">
                <a:solidFill>
                  <a:srgbClr val="FFFFFF"/>
                </a:solidFill>
                <a:latin typeface="Poppins"/>
                <a:ea typeface="Poppins"/>
                <a:cs typeface="Poppins"/>
                <a:sym typeface="Poppins"/>
              </a:rPr>
              <a:t>This project analyses the company’s supply chain using data exported from multiple ERP modules. The datasets were integrated, cleaned, and modelled to create an analytical environment suitable for KPI tracking and performance assessment.</a:t>
            </a:r>
          </a:p>
          <a:p>
            <a:pPr algn="just">
              <a:lnSpc>
                <a:spcPts val="3467"/>
              </a:lnSpc>
            </a:pPr>
          </a:p>
        </p:txBody>
      </p:sp>
      <p:grpSp>
        <p:nvGrpSpPr>
          <p:cNvPr name="Group 9" id="9"/>
          <p:cNvGrpSpPr/>
          <p:nvPr/>
        </p:nvGrpSpPr>
        <p:grpSpPr>
          <a:xfrm rot="0">
            <a:off x="1672752" y="6278176"/>
            <a:ext cx="2967069" cy="807119"/>
            <a:chOff x="0" y="0"/>
            <a:chExt cx="418225" cy="113768"/>
          </a:xfrm>
        </p:grpSpPr>
        <p:sp>
          <p:nvSpPr>
            <p:cNvPr name="Freeform 10" id="10"/>
            <p:cNvSpPr/>
            <p:nvPr/>
          </p:nvSpPr>
          <p:spPr>
            <a:xfrm flipH="false" flipV="false" rot="0">
              <a:off x="0" y="0"/>
              <a:ext cx="418225" cy="113768"/>
            </a:xfrm>
            <a:custGeom>
              <a:avLst/>
              <a:gdLst/>
              <a:ahLst/>
              <a:cxnLst/>
              <a:rect r="r" b="b" t="t" l="l"/>
              <a:pathLst>
                <a:path h="113768" w="418225">
                  <a:moveTo>
                    <a:pt x="56884" y="0"/>
                  </a:moveTo>
                  <a:lnTo>
                    <a:pt x="361341" y="0"/>
                  </a:lnTo>
                  <a:cubicBezTo>
                    <a:pt x="376427" y="0"/>
                    <a:pt x="390896" y="5993"/>
                    <a:pt x="401564" y="16661"/>
                  </a:cubicBezTo>
                  <a:cubicBezTo>
                    <a:pt x="412232" y="27329"/>
                    <a:pt x="418225" y="41797"/>
                    <a:pt x="418225" y="56884"/>
                  </a:cubicBezTo>
                  <a:lnTo>
                    <a:pt x="418225" y="56884"/>
                  </a:lnTo>
                  <a:cubicBezTo>
                    <a:pt x="418225" y="88300"/>
                    <a:pt x="392757" y="113768"/>
                    <a:pt x="361341" y="113768"/>
                  </a:cubicBezTo>
                  <a:lnTo>
                    <a:pt x="56884" y="113768"/>
                  </a:lnTo>
                  <a:cubicBezTo>
                    <a:pt x="25468" y="113768"/>
                    <a:pt x="0" y="88300"/>
                    <a:pt x="0" y="56884"/>
                  </a:cubicBezTo>
                  <a:lnTo>
                    <a:pt x="0" y="56884"/>
                  </a:lnTo>
                  <a:cubicBezTo>
                    <a:pt x="0" y="25468"/>
                    <a:pt x="25468" y="0"/>
                    <a:pt x="5688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1" id="11"/>
            <p:cNvSpPr txBox="true"/>
            <p:nvPr/>
          </p:nvSpPr>
          <p:spPr>
            <a:xfrm>
              <a:off x="0" y="-38100"/>
              <a:ext cx="418225"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249070" y="4638385"/>
            <a:ext cx="1010230" cy="10102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grpSp>
        <p:nvGrpSpPr>
          <p:cNvPr name="Group 15" id="15"/>
          <p:cNvGrpSpPr/>
          <p:nvPr/>
        </p:nvGrpSpPr>
        <p:grpSpPr>
          <a:xfrm rot="0">
            <a:off x="16381397" y="6183699"/>
            <a:ext cx="745577" cy="74557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17" id="17"/>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grpSp>
        <p:nvGrpSpPr>
          <p:cNvPr name="Group 18" id="18"/>
          <p:cNvGrpSpPr/>
          <p:nvPr/>
        </p:nvGrpSpPr>
        <p:grpSpPr>
          <a:xfrm rot="0">
            <a:off x="16381397" y="3357724"/>
            <a:ext cx="745577" cy="7455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20" id="20"/>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sp>
        <p:nvSpPr>
          <p:cNvPr name="TextBox 21" id="21"/>
          <p:cNvSpPr txBox="true"/>
          <p:nvPr/>
        </p:nvSpPr>
        <p:spPr>
          <a:xfrm rot="0">
            <a:off x="1672752" y="2929099"/>
            <a:ext cx="6669234" cy="1018507"/>
          </a:xfrm>
          <a:prstGeom prst="rect">
            <a:avLst/>
          </a:prstGeom>
        </p:spPr>
        <p:txBody>
          <a:bodyPr anchor="t" rtlCol="false" tIns="0" lIns="0" bIns="0" rIns="0">
            <a:spAutoFit/>
          </a:bodyPr>
          <a:lstStyle/>
          <a:p>
            <a:pPr algn="l">
              <a:lnSpc>
                <a:spcPts val="7279"/>
              </a:lnSpc>
            </a:pPr>
            <a:r>
              <a:rPr lang="en-US" sz="6999" b="true">
                <a:solidFill>
                  <a:srgbClr val="FFFFFF"/>
                </a:solidFill>
                <a:latin typeface="Poppins Bold"/>
                <a:ea typeface="Poppins Bold"/>
                <a:cs typeface="Poppins Bold"/>
                <a:sym typeface="Poppins Bold"/>
              </a:rPr>
              <a:t>Introduction</a:t>
            </a:r>
          </a:p>
        </p:txBody>
      </p:sp>
      <p:sp>
        <p:nvSpPr>
          <p:cNvPr name="Freeform 22" id="22"/>
          <p:cNvSpPr/>
          <p:nvPr/>
        </p:nvSpPr>
        <p:spPr>
          <a:xfrm flipH="false" flipV="false" rot="1184083">
            <a:off x="4873038" y="4037181"/>
            <a:ext cx="5853403" cy="6846086"/>
          </a:xfrm>
          <a:custGeom>
            <a:avLst/>
            <a:gdLst/>
            <a:ahLst/>
            <a:cxnLst/>
            <a:rect r="r" b="b" t="t" l="l"/>
            <a:pathLst>
              <a:path h="6846086" w="5853403">
                <a:moveTo>
                  <a:pt x="0" y="0"/>
                </a:moveTo>
                <a:lnTo>
                  <a:pt x="5853403" y="0"/>
                </a:lnTo>
                <a:lnTo>
                  <a:pt x="5853403" y="6846086"/>
                </a:lnTo>
                <a:lnTo>
                  <a:pt x="0" y="6846086"/>
                </a:lnTo>
                <a:lnTo>
                  <a:pt x="0" y="0"/>
                </a:lnTo>
                <a:close/>
              </a:path>
            </a:pathLst>
          </a:custGeom>
          <a:blipFill>
            <a:blip r:embed="rId3">
              <a:alphaModFix amt="20999"/>
            </a:blip>
            <a:stretch>
              <a:fillRect l="0" t="0" r="0" b="0"/>
            </a:stretch>
          </a:blipFill>
          <a:ln cap="sq">
            <a:noFill/>
            <a:prstDash val="solid"/>
            <a:miter/>
          </a:ln>
        </p:spPr>
      </p:sp>
      <p:sp>
        <p:nvSpPr>
          <p:cNvPr name="Freeform 23" id="23"/>
          <p:cNvSpPr/>
          <p:nvPr/>
        </p:nvSpPr>
        <p:spPr>
          <a:xfrm flipH="false" flipV="false" rot="0">
            <a:off x="8056146" y="1983711"/>
            <a:ext cx="8072307" cy="8072307"/>
          </a:xfrm>
          <a:custGeom>
            <a:avLst/>
            <a:gdLst/>
            <a:ahLst/>
            <a:cxnLst/>
            <a:rect r="r" b="b" t="t" l="l"/>
            <a:pathLst>
              <a:path h="8072307" w="8072307">
                <a:moveTo>
                  <a:pt x="0" y="0"/>
                </a:moveTo>
                <a:lnTo>
                  <a:pt x="8072307" y="0"/>
                </a:lnTo>
                <a:lnTo>
                  <a:pt x="8072307" y="8072307"/>
                </a:lnTo>
                <a:lnTo>
                  <a:pt x="0" y="8072307"/>
                </a:lnTo>
                <a:lnTo>
                  <a:pt x="0" y="0"/>
                </a:lnTo>
                <a:close/>
              </a:path>
            </a:pathLst>
          </a:custGeom>
          <a:blipFill>
            <a:blip r:embed="rId4"/>
            <a:stretch>
              <a:fillRect l="0" t="0" r="0" b="0"/>
            </a:stretch>
          </a:blipFill>
          <a:ln cap="rnd">
            <a:noFill/>
            <a:prstDash val="solid"/>
            <a:round/>
          </a:ln>
        </p:spPr>
      </p:sp>
      <p:sp>
        <p:nvSpPr>
          <p:cNvPr name="TextBox 24" id="24"/>
          <p:cNvSpPr txBox="true"/>
          <p:nvPr/>
        </p:nvSpPr>
        <p:spPr>
          <a:xfrm rot="0">
            <a:off x="1028700" y="1043509"/>
            <a:ext cx="2625009" cy="288257"/>
          </a:xfrm>
          <a:prstGeom prst="rect">
            <a:avLst/>
          </a:prstGeom>
        </p:spPr>
        <p:txBody>
          <a:bodyPr anchor="t" rtlCol="false" tIns="0" lIns="0" bIns="0" rIns="0">
            <a:spAutoFit/>
          </a:bodyPr>
          <a:lstStyle/>
          <a:p>
            <a:pPr algn="l">
              <a:lnSpc>
                <a:spcPts val="2080"/>
              </a:lnSpc>
            </a:pPr>
            <a:r>
              <a:rPr lang="en-US" sz="2000" b="true">
                <a:solidFill>
                  <a:srgbClr val="FFFFFF"/>
                </a:solidFill>
                <a:latin typeface="Poppins Bold"/>
                <a:ea typeface="Poppins Bold"/>
                <a:cs typeface="Poppins Bold"/>
                <a:sym typeface="Poppins Bold"/>
              </a:rPr>
              <a:t>Avery Davis</a:t>
            </a:r>
          </a:p>
        </p:txBody>
      </p:sp>
      <p:sp>
        <p:nvSpPr>
          <p:cNvPr name="TextBox 25" id="25"/>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26" id="26"/>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7" id="27"/>
          <p:cNvSpPr txBox="true"/>
          <p:nvPr/>
        </p:nvSpPr>
        <p:spPr>
          <a:xfrm rot="0">
            <a:off x="1922956" y="6442188"/>
            <a:ext cx="2466661"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Learn More</a:t>
            </a:r>
          </a:p>
        </p:txBody>
      </p:sp>
      <p:sp>
        <p:nvSpPr>
          <p:cNvPr name="TextBox 28" id="28"/>
          <p:cNvSpPr txBox="true"/>
          <p:nvPr/>
        </p:nvSpPr>
        <p:spPr>
          <a:xfrm rot="0">
            <a:off x="16249070" y="4964651"/>
            <a:ext cx="1010230" cy="376748"/>
          </a:xfrm>
          <a:prstGeom prst="rect">
            <a:avLst/>
          </a:prstGeom>
        </p:spPr>
        <p:txBody>
          <a:bodyPr anchor="t" rtlCol="false" tIns="0" lIns="0" bIns="0" rIns="0">
            <a:spAutoFit/>
          </a:bodyPr>
          <a:lstStyle/>
          <a:p>
            <a:pPr algn="ctr">
              <a:lnSpc>
                <a:spcPts val="2703"/>
              </a:lnSpc>
            </a:pPr>
            <a:r>
              <a:rPr lang="en-US" sz="2599" b="true">
                <a:solidFill>
                  <a:srgbClr val="FFFFFF"/>
                </a:solidFill>
                <a:latin typeface="Poppins Bold"/>
                <a:ea typeface="Poppins Bold"/>
                <a:cs typeface="Poppins Bold"/>
                <a:sym typeface="Poppins Bold"/>
              </a:rPr>
              <a:t>02</a:t>
            </a:r>
          </a:p>
        </p:txBody>
      </p:sp>
      <p:sp>
        <p:nvSpPr>
          <p:cNvPr name="TextBox 29" id="29"/>
          <p:cNvSpPr txBox="true"/>
          <p:nvPr/>
        </p:nvSpPr>
        <p:spPr>
          <a:xfrm rot="0">
            <a:off x="16381397" y="6429483"/>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03</a:t>
            </a:r>
          </a:p>
        </p:txBody>
      </p:sp>
      <p:sp>
        <p:nvSpPr>
          <p:cNvPr name="TextBox 30" id="30"/>
          <p:cNvSpPr txBox="true"/>
          <p:nvPr/>
        </p:nvSpPr>
        <p:spPr>
          <a:xfrm rot="0">
            <a:off x="16381397" y="3603508"/>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261996">
            <a:off x="7462803" y="-1886122"/>
            <a:ext cx="5755537" cy="6731622"/>
          </a:xfrm>
          <a:custGeom>
            <a:avLst/>
            <a:gdLst/>
            <a:ahLst/>
            <a:cxnLst/>
            <a:rect r="r" b="b" t="t" l="l"/>
            <a:pathLst>
              <a:path h="6731622" w="5755537">
                <a:moveTo>
                  <a:pt x="0" y="0"/>
                </a:moveTo>
                <a:lnTo>
                  <a:pt x="5755537" y="0"/>
                </a:lnTo>
                <a:lnTo>
                  <a:pt x="5755537"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822174" y="2664624"/>
            <a:ext cx="4716281" cy="9081631"/>
            <a:chOff x="0" y="0"/>
            <a:chExt cx="824172" cy="1587018"/>
          </a:xfrm>
        </p:grpSpPr>
        <p:sp>
          <p:nvSpPr>
            <p:cNvPr name="Freeform 8" id="8"/>
            <p:cNvSpPr/>
            <p:nvPr/>
          </p:nvSpPr>
          <p:spPr>
            <a:xfrm flipH="false" flipV="false" rot="0">
              <a:off x="0" y="0"/>
              <a:ext cx="824172" cy="1587018"/>
            </a:xfrm>
            <a:custGeom>
              <a:avLst/>
              <a:gdLst/>
              <a:ahLst/>
              <a:cxnLst/>
              <a:rect r="r" b="b" t="t" l="l"/>
              <a:pathLst>
                <a:path h="1587018" w="824172">
                  <a:moveTo>
                    <a:pt x="37755" y="0"/>
                  </a:moveTo>
                  <a:lnTo>
                    <a:pt x="786417" y="0"/>
                  </a:lnTo>
                  <a:cubicBezTo>
                    <a:pt x="796430" y="0"/>
                    <a:pt x="806033" y="3978"/>
                    <a:pt x="813114" y="11058"/>
                  </a:cubicBezTo>
                  <a:cubicBezTo>
                    <a:pt x="820194" y="18139"/>
                    <a:pt x="824172" y="27742"/>
                    <a:pt x="824172" y="37755"/>
                  </a:cubicBezTo>
                  <a:lnTo>
                    <a:pt x="824172" y="1549263"/>
                  </a:lnTo>
                  <a:cubicBezTo>
                    <a:pt x="824172" y="1559276"/>
                    <a:pt x="820194" y="1568879"/>
                    <a:pt x="813114" y="1575960"/>
                  </a:cubicBezTo>
                  <a:cubicBezTo>
                    <a:pt x="806033" y="1583040"/>
                    <a:pt x="796430" y="1587018"/>
                    <a:pt x="786417" y="1587018"/>
                  </a:cubicBezTo>
                  <a:lnTo>
                    <a:pt x="37755" y="1587018"/>
                  </a:lnTo>
                  <a:cubicBezTo>
                    <a:pt x="27742" y="1587018"/>
                    <a:pt x="18139" y="1583040"/>
                    <a:pt x="11058" y="1575960"/>
                  </a:cubicBezTo>
                  <a:cubicBezTo>
                    <a:pt x="3978" y="1568879"/>
                    <a:pt x="0" y="1559276"/>
                    <a:pt x="0" y="1549263"/>
                  </a:cubicBezTo>
                  <a:lnTo>
                    <a:pt x="0" y="37755"/>
                  </a:lnTo>
                  <a:cubicBezTo>
                    <a:pt x="0" y="27742"/>
                    <a:pt x="3978" y="18139"/>
                    <a:pt x="11058" y="11058"/>
                  </a:cubicBezTo>
                  <a:cubicBezTo>
                    <a:pt x="18139" y="3978"/>
                    <a:pt x="27742" y="0"/>
                    <a:pt x="37755" y="0"/>
                  </a:cubicBezTo>
                  <a:close/>
                </a:path>
              </a:pathLst>
            </a:custGeom>
            <a:blipFill>
              <a:blip r:embed="rId3"/>
              <a:stretch>
                <a:fillRect l="-22209" t="0" r="-22209" b="0"/>
              </a:stretch>
            </a:blipFill>
          </p:spPr>
        </p:sp>
      </p:grpSp>
      <p:grpSp>
        <p:nvGrpSpPr>
          <p:cNvPr name="Group 9" id="9"/>
          <p:cNvGrpSpPr/>
          <p:nvPr/>
        </p:nvGrpSpPr>
        <p:grpSpPr>
          <a:xfrm rot="0">
            <a:off x="658918" y="3109722"/>
            <a:ext cx="11087413" cy="6655007"/>
            <a:chOff x="0" y="0"/>
            <a:chExt cx="5988963" cy="3594760"/>
          </a:xfrm>
        </p:grpSpPr>
        <p:sp>
          <p:nvSpPr>
            <p:cNvPr name="Freeform 10" id="10"/>
            <p:cNvSpPr/>
            <p:nvPr/>
          </p:nvSpPr>
          <p:spPr>
            <a:xfrm flipH="false" flipV="false" rot="0">
              <a:off x="0" y="0"/>
              <a:ext cx="5988963" cy="3594760"/>
            </a:xfrm>
            <a:custGeom>
              <a:avLst/>
              <a:gdLst/>
              <a:ahLst/>
              <a:cxnLst/>
              <a:rect r="r" b="b" t="t" l="l"/>
              <a:pathLst>
                <a:path h="3594760" w="5988963">
                  <a:moveTo>
                    <a:pt x="19530" y="0"/>
                  </a:moveTo>
                  <a:lnTo>
                    <a:pt x="5969433" y="0"/>
                  </a:lnTo>
                  <a:cubicBezTo>
                    <a:pt x="5974613" y="0"/>
                    <a:pt x="5979580" y="2058"/>
                    <a:pt x="5983243" y="5720"/>
                  </a:cubicBezTo>
                  <a:cubicBezTo>
                    <a:pt x="5986905" y="9383"/>
                    <a:pt x="5988963" y="14350"/>
                    <a:pt x="5988963" y="19530"/>
                  </a:cubicBezTo>
                  <a:lnTo>
                    <a:pt x="5988963" y="3575231"/>
                  </a:lnTo>
                  <a:cubicBezTo>
                    <a:pt x="5988963" y="3580411"/>
                    <a:pt x="5986905" y="3585378"/>
                    <a:pt x="5983243" y="3589040"/>
                  </a:cubicBezTo>
                  <a:cubicBezTo>
                    <a:pt x="5979580" y="3592703"/>
                    <a:pt x="5974613" y="3594760"/>
                    <a:pt x="5969433" y="3594760"/>
                  </a:cubicBezTo>
                  <a:lnTo>
                    <a:pt x="19530" y="3594760"/>
                  </a:lnTo>
                  <a:cubicBezTo>
                    <a:pt x="14350" y="3594760"/>
                    <a:pt x="9383" y="3592703"/>
                    <a:pt x="5720" y="3589040"/>
                  </a:cubicBezTo>
                  <a:cubicBezTo>
                    <a:pt x="2058" y="3585378"/>
                    <a:pt x="0" y="3580411"/>
                    <a:pt x="0" y="3575231"/>
                  </a:cubicBezTo>
                  <a:lnTo>
                    <a:pt x="0" y="19530"/>
                  </a:lnTo>
                  <a:cubicBezTo>
                    <a:pt x="0" y="14350"/>
                    <a:pt x="2058" y="9383"/>
                    <a:pt x="5720" y="5720"/>
                  </a:cubicBezTo>
                  <a:cubicBezTo>
                    <a:pt x="9383" y="2058"/>
                    <a:pt x="14350" y="0"/>
                    <a:pt x="19530" y="0"/>
                  </a:cubicBezTo>
                  <a:close/>
                </a:path>
              </a:pathLst>
            </a:custGeom>
            <a:solidFill>
              <a:srgbClr val="000000"/>
            </a:solidFill>
            <a:ln w="19050" cap="rnd">
              <a:gradFill>
                <a:gsLst>
                  <a:gs pos="0">
                    <a:srgbClr val="B900BC">
                      <a:alpha val="100000"/>
                    </a:srgbClr>
                  </a:gs>
                  <a:gs pos="100000">
                    <a:srgbClr val="009CFF">
                      <a:alpha val="100000"/>
                    </a:srgbClr>
                  </a:gs>
                </a:gsLst>
                <a:lin ang="0"/>
              </a:gradFill>
              <a:prstDash val="solid"/>
              <a:round/>
            </a:ln>
          </p:spPr>
        </p:sp>
        <p:sp>
          <p:nvSpPr>
            <p:cNvPr name="TextBox 11" id="11"/>
            <p:cNvSpPr txBox="true"/>
            <p:nvPr/>
          </p:nvSpPr>
          <p:spPr>
            <a:xfrm>
              <a:off x="0" y="-38100"/>
              <a:ext cx="5988963" cy="363286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6249070" y="4638385"/>
            <a:ext cx="1010230" cy="10102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14" id="14"/>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grpSp>
        <p:nvGrpSpPr>
          <p:cNvPr name="Group 15" id="15"/>
          <p:cNvGrpSpPr/>
          <p:nvPr/>
        </p:nvGrpSpPr>
        <p:grpSpPr>
          <a:xfrm rot="0">
            <a:off x="16381397" y="6183699"/>
            <a:ext cx="745577" cy="74557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17" id="17"/>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grpSp>
        <p:nvGrpSpPr>
          <p:cNvPr name="Group 18" id="18"/>
          <p:cNvGrpSpPr/>
          <p:nvPr/>
        </p:nvGrpSpPr>
        <p:grpSpPr>
          <a:xfrm rot="0">
            <a:off x="16381397" y="3357724"/>
            <a:ext cx="745577" cy="74557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20" id="20"/>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sp>
        <p:nvSpPr>
          <p:cNvPr name="TextBox 21" id="21"/>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22" id="22"/>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23" id="23"/>
          <p:cNvSpPr txBox="true"/>
          <p:nvPr/>
        </p:nvSpPr>
        <p:spPr>
          <a:xfrm rot="0">
            <a:off x="658918" y="2004564"/>
            <a:ext cx="8706851" cy="599332"/>
          </a:xfrm>
          <a:prstGeom prst="rect">
            <a:avLst/>
          </a:prstGeom>
        </p:spPr>
        <p:txBody>
          <a:bodyPr anchor="t" rtlCol="false" tIns="0" lIns="0" bIns="0" rIns="0">
            <a:spAutoFit/>
          </a:bodyPr>
          <a:lstStyle/>
          <a:p>
            <a:pPr algn="l">
              <a:lnSpc>
                <a:spcPts val="4222"/>
              </a:lnSpc>
            </a:pPr>
            <a:r>
              <a:rPr lang="en-US" sz="4060" b="true">
                <a:gradFill>
                  <a:gsLst>
                    <a:gs pos="0">
                      <a:srgbClr val="B900BC">
                        <a:alpha val="100000"/>
                      </a:srgbClr>
                    </a:gs>
                    <a:gs pos="100000">
                      <a:srgbClr val="FFFFFF">
                        <a:alpha val="100000"/>
                      </a:srgbClr>
                    </a:gs>
                  </a:gsLst>
                  <a:lin ang="0"/>
                </a:gradFill>
                <a:latin typeface="Poppins Bold"/>
                <a:ea typeface="Poppins Bold"/>
                <a:cs typeface="Poppins Bold"/>
                <a:sym typeface="Poppins Bold"/>
              </a:rPr>
              <a:t>Recommendations &amp; Conclusion</a:t>
            </a:r>
          </a:p>
        </p:txBody>
      </p:sp>
      <p:sp>
        <p:nvSpPr>
          <p:cNvPr name="TextBox 24" id="24"/>
          <p:cNvSpPr txBox="true"/>
          <p:nvPr/>
        </p:nvSpPr>
        <p:spPr>
          <a:xfrm rot="0">
            <a:off x="872017" y="3023997"/>
            <a:ext cx="10874314" cy="6322490"/>
          </a:xfrm>
          <a:prstGeom prst="rect">
            <a:avLst/>
          </a:prstGeom>
        </p:spPr>
        <p:txBody>
          <a:bodyPr anchor="t" rtlCol="false" tIns="0" lIns="0" bIns="0" rIns="0">
            <a:spAutoFit/>
          </a:bodyPr>
          <a:lstStyle/>
          <a:p>
            <a:pPr algn="l">
              <a:lnSpc>
                <a:spcPts val="2636"/>
              </a:lnSpc>
            </a:pPr>
          </a:p>
          <a:p>
            <a:pPr algn="l">
              <a:lnSpc>
                <a:spcPts val="2636"/>
              </a:lnSpc>
            </a:pPr>
            <a:r>
              <a:rPr lang="en-US" sz="1551" b="true">
                <a:solidFill>
                  <a:srgbClr val="D7328A"/>
                </a:solidFill>
                <a:latin typeface="Poppins Bold"/>
                <a:ea typeface="Poppins Bold"/>
                <a:cs typeface="Poppins Bold"/>
                <a:sym typeface="Poppins Bold"/>
              </a:rPr>
              <a:t>1. Optimize Stock Coverage</a:t>
            </a:r>
          </a:p>
          <a:p>
            <a:pPr algn="l">
              <a:lnSpc>
                <a:spcPts val="2636"/>
              </a:lnSpc>
            </a:pPr>
            <a:r>
              <a:rPr lang="en-US" sz="1551">
                <a:solidFill>
                  <a:srgbClr val="F4F4F4"/>
                </a:solidFill>
                <a:latin typeface="Poppins"/>
                <a:ea typeface="Poppins"/>
                <a:cs typeface="Poppins"/>
                <a:sym typeface="Poppins"/>
              </a:rPr>
              <a:t>Reduce Stock Coverage Period from 15 months to be within best practice period of 6-12 months.</a:t>
            </a:r>
          </a:p>
          <a:p>
            <a:pPr algn="l">
              <a:lnSpc>
                <a:spcPts val="2636"/>
              </a:lnSpc>
            </a:pPr>
            <a:r>
              <a:rPr lang="en-US" sz="1551" b="true">
                <a:solidFill>
                  <a:srgbClr val="D7328A"/>
                </a:solidFill>
                <a:latin typeface="Poppins Bold"/>
                <a:ea typeface="Poppins Bold"/>
                <a:cs typeface="Poppins Bold"/>
                <a:sym typeface="Poppins Bold"/>
              </a:rPr>
              <a:t>2. Improve Supplier Performance</a:t>
            </a:r>
          </a:p>
          <a:p>
            <a:pPr algn="l">
              <a:lnSpc>
                <a:spcPts val="2636"/>
              </a:lnSpc>
            </a:pPr>
            <a:r>
              <a:rPr lang="en-US" sz="1551">
                <a:solidFill>
                  <a:srgbClr val="F4F4F4"/>
                </a:solidFill>
                <a:latin typeface="Poppins"/>
                <a:ea typeface="Poppins"/>
                <a:cs typeface="Poppins"/>
                <a:sym typeface="Poppins"/>
              </a:rPr>
              <a:t>Focus on suppliers with lead times &gt;70 days for renegotiation or replacement.</a:t>
            </a:r>
          </a:p>
          <a:p>
            <a:pPr algn="l">
              <a:lnSpc>
                <a:spcPts val="2636"/>
              </a:lnSpc>
            </a:pPr>
            <a:r>
              <a:rPr lang="en-US" sz="1551">
                <a:solidFill>
                  <a:srgbClr val="F4F4F4"/>
                </a:solidFill>
                <a:latin typeface="Poppins"/>
                <a:ea typeface="Poppins"/>
                <a:cs typeface="Poppins"/>
                <a:sym typeface="Poppins"/>
              </a:rPr>
              <a:t>Enhance the supplier rating system to include delivery reliability and defect rates.</a:t>
            </a:r>
          </a:p>
          <a:p>
            <a:pPr algn="l">
              <a:lnSpc>
                <a:spcPts val="2636"/>
              </a:lnSpc>
            </a:pPr>
            <a:r>
              <a:rPr lang="en-US" sz="1551" b="true">
                <a:solidFill>
                  <a:srgbClr val="D7328A"/>
                </a:solidFill>
                <a:latin typeface="Poppins Bold"/>
                <a:ea typeface="Poppins Bold"/>
                <a:cs typeface="Poppins Bold"/>
                <a:sym typeface="Poppins Bold"/>
              </a:rPr>
              <a:t>3. Enhance Order Accuracy &amp; Delivery</a:t>
            </a:r>
          </a:p>
          <a:p>
            <a:pPr algn="l">
              <a:lnSpc>
                <a:spcPts val="2636"/>
              </a:lnSpc>
            </a:pPr>
            <a:r>
              <a:rPr lang="en-US" sz="1551">
                <a:solidFill>
                  <a:srgbClr val="F4F4F4"/>
                </a:solidFill>
                <a:latin typeface="Poppins"/>
                <a:ea typeface="Poppins"/>
                <a:cs typeface="Poppins"/>
                <a:sym typeface="Poppins"/>
              </a:rPr>
              <a:t>Invest in order fulfillment automation to increase the Perfect Order Rate.</a:t>
            </a:r>
          </a:p>
          <a:p>
            <a:pPr algn="l">
              <a:lnSpc>
                <a:spcPts val="2636"/>
              </a:lnSpc>
            </a:pPr>
            <a:r>
              <a:rPr lang="en-US" sz="1551">
                <a:solidFill>
                  <a:srgbClr val="F4F4F4"/>
                </a:solidFill>
                <a:latin typeface="Poppins"/>
                <a:ea typeface="Poppins"/>
                <a:cs typeface="Poppins"/>
                <a:sym typeface="Poppins"/>
              </a:rPr>
              <a:t>Investigate Actual Delivery Date to ensure adherence to standard according to each insdustrial code. </a:t>
            </a:r>
          </a:p>
          <a:p>
            <a:pPr algn="l">
              <a:lnSpc>
                <a:spcPts val="2636"/>
              </a:lnSpc>
            </a:pPr>
            <a:r>
              <a:rPr lang="en-US" sz="1551" b="true">
                <a:solidFill>
                  <a:srgbClr val="D7328A"/>
                </a:solidFill>
                <a:latin typeface="Poppins Bold"/>
                <a:ea typeface="Poppins Bold"/>
                <a:cs typeface="Poppins Bold"/>
                <a:sym typeface="Poppins Bold"/>
              </a:rPr>
              <a:t>4. Reduce Supply Chain Costs</a:t>
            </a:r>
          </a:p>
          <a:p>
            <a:pPr algn="l">
              <a:lnSpc>
                <a:spcPts val="2636"/>
              </a:lnSpc>
            </a:pPr>
            <a:r>
              <a:rPr lang="en-US" sz="1551">
                <a:solidFill>
                  <a:srgbClr val="F4F4F4"/>
                </a:solidFill>
                <a:latin typeface="Poppins"/>
                <a:ea typeface="Poppins"/>
                <a:cs typeface="Poppins"/>
                <a:sym typeface="Poppins"/>
              </a:rPr>
              <a:t>Analyse and optimize shipping, storage, and handling costs, which contribute significantly to the 86.79% cost per unit.</a:t>
            </a:r>
          </a:p>
          <a:p>
            <a:pPr algn="l">
              <a:lnSpc>
                <a:spcPts val="2636"/>
              </a:lnSpc>
            </a:pPr>
            <a:r>
              <a:rPr lang="en-US" sz="1551">
                <a:solidFill>
                  <a:srgbClr val="F4F4F4"/>
                </a:solidFill>
                <a:latin typeface="Poppins"/>
                <a:ea typeface="Poppins"/>
                <a:cs typeface="Poppins"/>
                <a:sym typeface="Poppins"/>
              </a:rPr>
              <a:t>Consolidate shipments and renegotiate carrier contracts.</a:t>
            </a:r>
          </a:p>
          <a:p>
            <a:pPr algn="l">
              <a:lnSpc>
                <a:spcPts val="2636"/>
              </a:lnSpc>
            </a:pPr>
            <a:r>
              <a:rPr lang="en-US" sz="1551" b="true">
                <a:solidFill>
                  <a:srgbClr val="D7328A"/>
                </a:solidFill>
                <a:latin typeface="Poppins Bold"/>
                <a:ea typeface="Poppins Bold"/>
                <a:cs typeface="Poppins Bold"/>
                <a:sym typeface="Poppins Bold"/>
              </a:rPr>
              <a:t>5. Improve Forecasting &amp; Sales Alignment</a:t>
            </a:r>
          </a:p>
          <a:p>
            <a:pPr algn="l">
              <a:lnSpc>
                <a:spcPts val="2636"/>
              </a:lnSpc>
            </a:pPr>
            <a:r>
              <a:rPr lang="en-US" sz="1551">
                <a:solidFill>
                  <a:srgbClr val="F4F4F4"/>
                </a:solidFill>
                <a:latin typeface="Poppins"/>
                <a:ea typeface="Poppins"/>
                <a:cs typeface="Poppins"/>
                <a:sym typeface="Poppins"/>
              </a:rPr>
              <a:t>Align sales forecasts with actuals using AI-based forecasting tools.</a:t>
            </a:r>
          </a:p>
          <a:p>
            <a:pPr algn="l">
              <a:lnSpc>
                <a:spcPts val="2636"/>
              </a:lnSpc>
            </a:pPr>
            <a:r>
              <a:rPr lang="en-US" sz="1551">
                <a:solidFill>
                  <a:srgbClr val="F4F4F4"/>
                </a:solidFill>
                <a:latin typeface="Poppins"/>
                <a:ea typeface="Poppins"/>
                <a:cs typeface="Poppins"/>
                <a:sym typeface="Poppins"/>
              </a:rPr>
              <a:t>Review and adjust CAGR assumptions to reflect realistic growth.</a:t>
            </a:r>
          </a:p>
          <a:p>
            <a:pPr algn="l">
              <a:lnSpc>
                <a:spcPts val="2636"/>
              </a:lnSpc>
            </a:pPr>
            <a:r>
              <a:rPr lang="en-US" sz="1551" b="true">
                <a:solidFill>
                  <a:srgbClr val="D7328A"/>
                </a:solidFill>
                <a:latin typeface="Poppins Bold"/>
                <a:ea typeface="Poppins Bold"/>
                <a:cs typeface="Poppins Bold"/>
                <a:sym typeface="Poppins Bold"/>
              </a:rPr>
              <a:t>6. Strengthen Data &amp; Reporting</a:t>
            </a:r>
          </a:p>
          <a:p>
            <a:pPr algn="l">
              <a:lnSpc>
                <a:spcPts val="2636"/>
              </a:lnSpc>
            </a:pPr>
            <a:r>
              <a:rPr lang="en-US" sz="1551">
                <a:solidFill>
                  <a:srgbClr val="F4F4F4"/>
                </a:solidFill>
                <a:latin typeface="Poppins"/>
                <a:ea typeface="Poppins"/>
                <a:cs typeface="Poppins"/>
                <a:sym typeface="Poppins"/>
              </a:rPr>
              <a:t>Track dead stock percentage and inventory turnover regularly.</a:t>
            </a:r>
          </a:p>
          <a:p>
            <a:pPr algn="l">
              <a:lnSpc>
                <a:spcPts val="2636"/>
              </a:lnSpc>
            </a:pPr>
            <a:r>
              <a:rPr lang="en-US" sz="1551">
                <a:solidFill>
                  <a:srgbClr val="F4F4F4"/>
                </a:solidFill>
                <a:latin typeface="Poppins"/>
                <a:ea typeface="Poppins"/>
                <a:cs typeface="Poppins"/>
                <a:sym typeface="Poppins"/>
              </a:rPr>
              <a:t>Introduce real-time dashboards for key metrics like lead time, defect rate, and perfect order %.</a:t>
            </a:r>
          </a:p>
        </p:txBody>
      </p:sp>
      <p:sp>
        <p:nvSpPr>
          <p:cNvPr name="TextBox 25" id="25"/>
          <p:cNvSpPr txBox="true"/>
          <p:nvPr/>
        </p:nvSpPr>
        <p:spPr>
          <a:xfrm rot="0">
            <a:off x="16249070" y="4964651"/>
            <a:ext cx="1010230" cy="376748"/>
          </a:xfrm>
          <a:prstGeom prst="rect">
            <a:avLst/>
          </a:prstGeom>
        </p:spPr>
        <p:txBody>
          <a:bodyPr anchor="t" rtlCol="false" tIns="0" lIns="0" bIns="0" rIns="0">
            <a:spAutoFit/>
          </a:bodyPr>
          <a:lstStyle/>
          <a:p>
            <a:pPr algn="ctr">
              <a:lnSpc>
                <a:spcPts val="2703"/>
              </a:lnSpc>
            </a:pPr>
            <a:r>
              <a:rPr lang="en-US" sz="2599" b="true">
                <a:solidFill>
                  <a:srgbClr val="FFFFFF"/>
                </a:solidFill>
                <a:latin typeface="Poppins Bold"/>
                <a:ea typeface="Poppins Bold"/>
                <a:cs typeface="Poppins Bold"/>
                <a:sym typeface="Poppins Bold"/>
              </a:rPr>
              <a:t>02</a:t>
            </a:r>
          </a:p>
        </p:txBody>
      </p:sp>
      <p:sp>
        <p:nvSpPr>
          <p:cNvPr name="TextBox 26" id="26"/>
          <p:cNvSpPr txBox="true"/>
          <p:nvPr/>
        </p:nvSpPr>
        <p:spPr>
          <a:xfrm rot="0">
            <a:off x="16381397" y="6429483"/>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03</a:t>
            </a:r>
          </a:p>
        </p:txBody>
      </p:sp>
      <p:sp>
        <p:nvSpPr>
          <p:cNvPr name="TextBox 27" id="27"/>
          <p:cNvSpPr txBox="true"/>
          <p:nvPr/>
        </p:nvSpPr>
        <p:spPr>
          <a:xfrm rot="0">
            <a:off x="16381397" y="3603508"/>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01</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4982298" y="-516307"/>
            <a:ext cx="8578615" cy="7790179"/>
          </a:xfrm>
          <a:custGeom>
            <a:avLst/>
            <a:gdLst/>
            <a:ahLst/>
            <a:cxnLst/>
            <a:rect r="r" b="b" t="t" l="l"/>
            <a:pathLst>
              <a:path h="7790179" w="8578615">
                <a:moveTo>
                  <a:pt x="0" y="0"/>
                </a:moveTo>
                <a:lnTo>
                  <a:pt x="8578615" y="0"/>
                </a:lnTo>
                <a:lnTo>
                  <a:pt x="8578615" y="7790178"/>
                </a:lnTo>
                <a:lnTo>
                  <a:pt x="0" y="7790178"/>
                </a:lnTo>
                <a:lnTo>
                  <a:pt x="0" y="0"/>
                </a:lnTo>
                <a:close/>
              </a:path>
            </a:pathLst>
          </a:custGeom>
          <a:blipFill>
            <a:blip r:embed="rId2">
              <a:alphaModFix amt="20999"/>
            </a:blip>
            <a:stretch>
              <a:fillRect l="0" t="-14398" r="0" b="-14398"/>
            </a:stretch>
          </a:blipFill>
          <a:ln cap="sq">
            <a:noFill/>
            <a:prstDash val="solid"/>
            <a:miter/>
          </a:ln>
        </p:spPr>
      </p:sp>
      <p:sp>
        <p:nvSpPr>
          <p:cNvPr name="Freeform 3" id="3"/>
          <p:cNvSpPr/>
          <p:nvPr/>
        </p:nvSpPr>
        <p:spPr>
          <a:xfrm flipH="false" flipV="false" rot="0">
            <a:off x="16751538" y="1028700"/>
            <a:ext cx="507762" cy="308350"/>
          </a:xfrm>
          <a:custGeom>
            <a:avLst/>
            <a:gdLst/>
            <a:ahLst/>
            <a:cxnLst/>
            <a:rect r="r" b="b" t="t" l="l"/>
            <a:pathLst>
              <a:path h="308350" w="507762">
                <a:moveTo>
                  <a:pt x="0" y="0"/>
                </a:moveTo>
                <a:lnTo>
                  <a:pt x="507762" y="0"/>
                </a:lnTo>
                <a:lnTo>
                  <a:pt x="507762" y="308350"/>
                </a:lnTo>
                <a:lnTo>
                  <a:pt x="0" y="308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5" id="5"/>
          <p:cNvGrpSpPr/>
          <p:nvPr/>
        </p:nvGrpSpPr>
        <p:grpSpPr>
          <a:xfrm rot="0">
            <a:off x="8334438" y="886061"/>
            <a:ext cx="1704988" cy="593627"/>
            <a:chOff x="0" y="0"/>
            <a:chExt cx="240327" cy="83675"/>
          </a:xfrm>
        </p:grpSpPr>
        <p:sp>
          <p:nvSpPr>
            <p:cNvPr name="Freeform 6" id="6"/>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7" id="7"/>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84612" y="4193415"/>
            <a:ext cx="2582259" cy="3135116"/>
            <a:chOff x="0" y="0"/>
            <a:chExt cx="2345671" cy="2847874"/>
          </a:xfrm>
        </p:grpSpPr>
        <p:sp>
          <p:nvSpPr>
            <p:cNvPr name="Freeform 9" id="9"/>
            <p:cNvSpPr/>
            <p:nvPr/>
          </p:nvSpPr>
          <p:spPr>
            <a:xfrm flipH="false" flipV="false" rot="0">
              <a:off x="0" y="0"/>
              <a:ext cx="2345671" cy="2847874"/>
            </a:xfrm>
            <a:custGeom>
              <a:avLst/>
              <a:gdLst/>
              <a:ahLst/>
              <a:cxnLst/>
              <a:rect r="r" b="b" t="t" l="l"/>
              <a:pathLst>
                <a:path h="2847874" w="2345671">
                  <a:moveTo>
                    <a:pt x="83854" y="0"/>
                  </a:moveTo>
                  <a:lnTo>
                    <a:pt x="2261817" y="0"/>
                  </a:lnTo>
                  <a:cubicBezTo>
                    <a:pt x="2284056" y="0"/>
                    <a:pt x="2305385" y="8835"/>
                    <a:pt x="2321110" y="24560"/>
                  </a:cubicBezTo>
                  <a:cubicBezTo>
                    <a:pt x="2336836" y="40286"/>
                    <a:pt x="2345671" y="61615"/>
                    <a:pt x="2345671" y="83854"/>
                  </a:cubicBezTo>
                  <a:lnTo>
                    <a:pt x="2345671" y="2764020"/>
                  </a:lnTo>
                  <a:cubicBezTo>
                    <a:pt x="2345671" y="2786260"/>
                    <a:pt x="2336836" y="2807588"/>
                    <a:pt x="2321110" y="2823314"/>
                  </a:cubicBezTo>
                  <a:cubicBezTo>
                    <a:pt x="2305385" y="2839040"/>
                    <a:pt x="2284056" y="2847874"/>
                    <a:pt x="2261817" y="2847874"/>
                  </a:cubicBezTo>
                  <a:lnTo>
                    <a:pt x="83854" y="2847874"/>
                  </a:lnTo>
                  <a:cubicBezTo>
                    <a:pt x="61615" y="2847874"/>
                    <a:pt x="40286" y="2839040"/>
                    <a:pt x="24560" y="2823314"/>
                  </a:cubicBezTo>
                  <a:cubicBezTo>
                    <a:pt x="8835" y="2807588"/>
                    <a:pt x="0" y="2786260"/>
                    <a:pt x="0" y="2764020"/>
                  </a:cubicBezTo>
                  <a:lnTo>
                    <a:pt x="0" y="83854"/>
                  </a:lnTo>
                  <a:cubicBezTo>
                    <a:pt x="0" y="61615"/>
                    <a:pt x="8835" y="40286"/>
                    <a:pt x="24560" y="24560"/>
                  </a:cubicBezTo>
                  <a:cubicBezTo>
                    <a:pt x="40286" y="8835"/>
                    <a:pt x="61615" y="0"/>
                    <a:pt x="8385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0" id="10"/>
            <p:cNvSpPr txBox="true"/>
            <p:nvPr/>
          </p:nvSpPr>
          <p:spPr>
            <a:xfrm>
              <a:off x="0" y="-38100"/>
              <a:ext cx="2345671" cy="288597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3512108" y="4193415"/>
            <a:ext cx="2582259" cy="3135116"/>
            <a:chOff x="0" y="0"/>
            <a:chExt cx="2345671" cy="2847874"/>
          </a:xfrm>
        </p:grpSpPr>
        <p:sp>
          <p:nvSpPr>
            <p:cNvPr name="Freeform 12" id="12"/>
            <p:cNvSpPr/>
            <p:nvPr/>
          </p:nvSpPr>
          <p:spPr>
            <a:xfrm flipH="false" flipV="false" rot="0">
              <a:off x="0" y="0"/>
              <a:ext cx="2345671" cy="2847874"/>
            </a:xfrm>
            <a:custGeom>
              <a:avLst/>
              <a:gdLst/>
              <a:ahLst/>
              <a:cxnLst/>
              <a:rect r="r" b="b" t="t" l="l"/>
              <a:pathLst>
                <a:path h="2847874" w="2345671">
                  <a:moveTo>
                    <a:pt x="83854" y="0"/>
                  </a:moveTo>
                  <a:lnTo>
                    <a:pt x="2261817" y="0"/>
                  </a:lnTo>
                  <a:cubicBezTo>
                    <a:pt x="2284056" y="0"/>
                    <a:pt x="2305385" y="8835"/>
                    <a:pt x="2321110" y="24560"/>
                  </a:cubicBezTo>
                  <a:cubicBezTo>
                    <a:pt x="2336836" y="40286"/>
                    <a:pt x="2345671" y="61615"/>
                    <a:pt x="2345671" y="83854"/>
                  </a:cubicBezTo>
                  <a:lnTo>
                    <a:pt x="2345671" y="2764020"/>
                  </a:lnTo>
                  <a:cubicBezTo>
                    <a:pt x="2345671" y="2786260"/>
                    <a:pt x="2336836" y="2807588"/>
                    <a:pt x="2321110" y="2823314"/>
                  </a:cubicBezTo>
                  <a:cubicBezTo>
                    <a:pt x="2305385" y="2839040"/>
                    <a:pt x="2284056" y="2847874"/>
                    <a:pt x="2261817" y="2847874"/>
                  </a:cubicBezTo>
                  <a:lnTo>
                    <a:pt x="83854" y="2847874"/>
                  </a:lnTo>
                  <a:cubicBezTo>
                    <a:pt x="61615" y="2847874"/>
                    <a:pt x="40286" y="2839040"/>
                    <a:pt x="24560" y="2823314"/>
                  </a:cubicBezTo>
                  <a:cubicBezTo>
                    <a:pt x="8835" y="2807588"/>
                    <a:pt x="0" y="2786260"/>
                    <a:pt x="0" y="2764020"/>
                  </a:cubicBezTo>
                  <a:lnTo>
                    <a:pt x="0" y="83854"/>
                  </a:lnTo>
                  <a:cubicBezTo>
                    <a:pt x="0" y="61615"/>
                    <a:pt x="8835" y="40286"/>
                    <a:pt x="24560" y="24560"/>
                  </a:cubicBezTo>
                  <a:cubicBezTo>
                    <a:pt x="40286" y="8835"/>
                    <a:pt x="61615" y="0"/>
                    <a:pt x="8385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3" id="13"/>
            <p:cNvSpPr txBox="true"/>
            <p:nvPr/>
          </p:nvSpPr>
          <p:spPr>
            <a:xfrm>
              <a:off x="0" y="-38100"/>
              <a:ext cx="2345671" cy="288597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383991" y="4194210"/>
            <a:ext cx="2582259" cy="3135116"/>
            <a:chOff x="0" y="0"/>
            <a:chExt cx="2345671" cy="2847874"/>
          </a:xfrm>
        </p:grpSpPr>
        <p:sp>
          <p:nvSpPr>
            <p:cNvPr name="Freeform 15" id="15"/>
            <p:cNvSpPr/>
            <p:nvPr/>
          </p:nvSpPr>
          <p:spPr>
            <a:xfrm flipH="false" flipV="false" rot="0">
              <a:off x="0" y="0"/>
              <a:ext cx="2345671" cy="2847874"/>
            </a:xfrm>
            <a:custGeom>
              <a:avLst/>
              <a:gdLst/>
              <a:ahLst/>
              <a:cxnLst/>
              <a:rect r="r" b="b" t="t" l="l"/>
              <a:pathLst>
                <a:path h="2847874" w="2345671">
                  <a:moveTo>
                    <a:pt x="83854" y="0"/>
                  </a:moveTo>
                  <a:lnTo>
                    <a:pt x="2261817" y="0"/>
                  </a:lnTo>
                  <a:cubicBezTo>
                    <a:pt x="2284056" y="0"/>
                    <a:pt x="2305385" y="8835"/>
                    <a:pt x="2321110" y="24560"/>
                  </a:cubicBezTo>
                  <a:cubicBezTo>
                    <a:pt x="2336836" y="40286"/>
                    <a:pt x="2345671" y="61615"/>
                    <a:pt x="2345671" y="83854"/>
                  </a:cubicBezTo>
                  <a:lnTo>
                    <a:pt x="2345671" y="2764020"/>
                  </a:lnTo>
                  <a:cubicBezTo>
                    <a:pt x="2345671" y="2786260"/>
                    <a:pt x="2336836" y="2807588"/>
                    <a:pt x="2321110" y="2823314"/>
                  </a:cubicBezTo>
                  <a:cubicBezTo>
                    <a:pt x="2305385" y="2839040"/>
                    <a:pt x="2284056" y="2847874"/>
                    <a:pt x="2261817" y="2847874"/>
                  </a:cubicBezTo>
                  <a:lnTo>
                    <a:pt x="83854" y="2847874"/>
                  </a:lnTo>
                  <a:cubicBezTo>
                    <a:pt x="61615" y="2847874"/>
                    <a:pt x="40286" y="2839040"/>
                    <a:pt x="24560" y="2823314"/>
                  </a:cubicBezTo>
                  <a:cubicBezTo>
                    <a:pt x="8835" y="2807588"/>
                    <a:pt x="0" y="2786260"/>
                    <a:pt x="0" y="2764020"/>
                  </a:cubicBezTo>
                  <a:lnTo>
                    <a:pt x="0" y="83854"/>
                  </a:lnTo>
                  <a:cubicBezTo>
                    <a:pt x="0" y="61615"/>
                    <a:pt x="8835" y="40286"/>
                    <a:pt x="24560" y="24560"/>
                  </a:cubicBezTo>
                  <a:cubicBezTo>
                    <a:pt x="40286" y="8835"/>
                    <a:pt x="61615" y="0"/>
                    <a:pt x="8385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6" id="16"/>
            <p:cNvSpPr txBox="true"/>
            <p:nvPr/>
          </p:nvSpPr>
          <p:spPr>
            <a:xfrm>
              <a:off x="0" y="-38100"/>
              <a:ext cx="2345671" cy="288597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9411487" y="4194210"/>
            <a:ext cx="2582259" cy="3135116"/>
            <a:chOff x="0" y="0"/>
            <a:chExt cx="2345671" cy="2847874"/>
          </a:xfrm>
        </p:grpSpPr>
        <p:sp>
          <p:nvSpPr>
            <p:cNvPr name="Freeform 18" id="18"/>
            <p:cNvSpPr/>
            <p:nvPr/>
          </p:nvSpPr>
          <p:spPr>
            <a:xfrm flipH="false" flipV="false" rot="0">
              <a:off x="0" y="0"/>
              <a:ext cx="2345671" cy="2847874"/>
            </a:xfrm>
            <a:custGeom>
              <a:avLst/>
              <a:gdLst/>
              <a:ahLst/>
              <a:cxnLst/>
              <a:rect r="r" b="b" t="t" l="l"/>
              <a:pathLst>
                <a:path h="2847874" w="2345671">
                  <a:moveTo>
                    <a:pt x="83854" y="0"/>
                  </a:moveTo>
                  <a:lnTo>
                    <a:pt x="2261817" y="0"/>
                  </a:lnTo>
                  <a:cubicBezTo>
                    <a:pt x="2284056" y="0"/>
                    <a:pt x="2305385" y="8835"/>
                    <a:pt x="2321110" y="24560"/>
                  </a:cubicBezTo>
                  <a:cubicBezTo>
                    <a:pt x="2336836" y="40286"/>
                    <a:pt x="2345671" y="61615"/>
                    <a:pt x="2345671" y="83854"/>
                  </a:cubicBezTo>
                  <a:lnTo>
                    <a:pt x="2345671" y="2764020"/>
                  </a:lnTo>
                  <a:cubicBezTo>
                    <a:pt x="2345671" y="2786260"/>
                    <a:pt x="2336836" y="2807588"/>
                    <a:pt x="2321110" y="2823314"/>
                  </a:cubicBezTo>
                  <a:cubicBezTo>
                    <a:pt x="2305385" y="2839040"/>
                    <a:pt x="2284056" y="2847874"/>
                    <a:pt x="2261817" y="2847874"/>
                  </a:cubicBezTo>
                  <a:lnTo>
                    <a:pt x="83854" y="2847874"/>
                  </a:lnTo>
                  <a:cubicBezTo>
                    <a:pt x="61615" y="2847874"/>
                    <a:pt x="40286" y="2839040"/>
                    <a:pt x="24560" y="2823314"/>
                  </a:cubicBezTo>
                  <a:cubicBezTo>
                    <a:pt x="8835" y="2807588"/>
                    <a:pt x="0" y="2786260"/>
                    <a:pt x="0" y="2764020"/>
                  </a:cubicBezTo>
                  <a:lnTo>
                    <a:pt x="0" y="83854"/>
                  </a:lnTo>
                  <a:cubicBezTo>
                    <a:pt x="0" y="61615"/>
                    <a:pt x="8835" y="40286"/>
                    <a:pt x="24560" y="24560"/>
                  </a:cubicBezTo>
                  <a:cubicBezTo>
                    <a:pt x="40286" y="8835"/>
                    <a:pt x="61615" y="0"/>
                    <a:pt x="8385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9" id="19"/>
            <p:cNvSpPr txBox="true"/>
            <p:nvPr/>
          </p:nvSpPr>
          <p:spPr>
            <a:xfrm>
              <a:off x="0" y="-38100"/>
              <a:ext cx="2345671" cy="2885974"/>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2279496" y="4193415"/>
            <a:ext cx="2582259" cy="3135116"/>
            <a:chOff x="0" y="0"/>
            <a:chExt cx="2345671" cy="2847874"/>
          </a:xfrm>
        </p:grpSpPr>
        <p:sp>
          <p:nvSpPr>
            <p:cNvPr name="Freeform 21" id="21"/>
            <p:cNvSpPr/>
            <p:nvPr/>
          </p:nvSpPr>
          <p:spPr>
            <a:xfrm flipH="false" flipV="false" rot="0">
              <a:off x="0" y="0"/>
              <a:ext cx="2345671" cy="2847874"/>
            </a:xfrm>
            <a:custGeom>
              <a:avLst/>
              <a:gdLst/>
              <a:ahLst/>
              <a:cxnLst/>
              <a:rect r="r" b="b" t="t" l="l"/>
              <a:pathLst>
                <a:path h="2847874" w="2345671">
                  <a:moveTo>
                    <a:pt x="83854" y="0"/>
                  </a:moveTo>
                  <a:lnTo>
                    <a:pt x="2261817" y="0"/>
                  </a:lnTo>
                  <a:cubicBezTo>
                    <a:pt x="2284056" y="0"/>
                    <a:pt x="2305385" y="8835"/>
                    <a:pt x="2321110" y="24560"/>
                  </a:cubicBezTo>
                  <a:cubicBezTo>
                    <a:pt x="2336836" y="40286"/>
                    <a:pt x="2345671" y="61615"/>
                    <a:pt x="2345671" y="83854"/>
                  </a:cubicBezTo>
                  <a:lnTo>
                    <a:pt x="2345671" y="2764020"/>
                  </a:lnTo>
                  <a:cubicBezTo>
                    <a:pt x="2345671" y="2786260"/>
                    <a:pt x="2336836" y="2807588"/>
                    <a:pt x="2321110" y="2823314"/>
                  </a:cubicBezTo>
                  <a:cubicBezTo>
                    <a:pt x="2305385" y="2839040"/>
                    <a:pt x="2284056" y="2847874"/>
                    <a:pt x="2261817" y="2847874"/>
                  </a:cubicBezTo>
                  <a:lnTo>
                    <a:pt x="83854" y="2847874"/>
                  </a:lnTo>
                  <a:cubicBezTo>
                    <a:pt x="61615" y="2847874"/>
                    <a:pt x="40286" y="2839040"/>
                    <a:pt x="24560" y="2823314"/>
                  </a:cubicBezTo>
                  <a:cubicBezTo>
                    <a:pt x="8835" y="2807588"/>
                    <a:pt x="0" y="2786260"/>
                    <a:pt x="0" y="2764020"/>
                  </a:cubicBezTo>
                  <a:lnTo>
                    <a:pt x="0" y="83854"/>
                  </a:lnTo>
                  <a:cubicBezTo>
                    <a:pt x="0" y="61615"/>
                    <a:pt x="8835" y="40286"/>
                    <a:pt x="24560" y="24560"/>
                  </a:cubicBezTo>
                  <a:cubicBezTo>
                    <a:pt x="40286" y="8835"/>
                    <a:pt x="61615" y="0"/>
                    <a:pt x="8385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22" id="22"/>
            <p:cNvSpPr txBox="true"/>
            <p:nvPr/>
          </p:nvSpPr>
          <p:spPr>
            <a:xfrm>
              <a:off x="0" y="-38100"/>
              <a:ext cx="2345671" cy="2885974"/>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5306992" y="4193415"/>
            <a:ext cx="2582259" cy="3135116"/>
            <a:chOff x="0" y="0"/>
            <a:chExt cx="2345671" cy="2847874"/>
          </a:xfrm>
        </p:grpSpPr>
        <p:sp>
          <p:nvSpPr>
            <p:cNvPr name="Freeform 24" id="24"/>
            <p:cNvSpPr/>
            <p:nvPr/>
          </p:nvSpPr>
          <p:spPr>
            <a:xfrm flipH="false" flipV="false" rot="0">
              <a:off x="0" y="0"/>
              <a:ext cx="2345671" cy="2847874"/>
            </a:xfrm>
            <a:custGeom>
              <a:avLst/>
              <a:gdLst/>
              <a:ahLst/>
              <a:cxnLst/>
              <a:rect r="r" b="b" t="t" l="l"/>
              <a:pathLst>
                <a:path h="2847874" w="2345671">
                  <a:moveTo>
                    <a:pt x="83854" y="0"/>
                  </a:moveTo>
                  <a:lnTo>
                    <a:pt x="2261817" y="0"/>
                  </a:lnTo>
                  <a:cubicBezTo>
                    <a:pt x="2284056" y="0"/>
                    <a:pt x="2305385" y="8835"/>
                    <a:pt x="2321110" y="24560"/>
                  </a:cubicBezTo>
                  <a:cubicBezTo>
                    <a:pt x="2336836" y="40286"/>
                    <a:pt x="2345671" y="61615"/>
                    <a:pt x="2345671" y="83854"/>
                  </a:cubicBezTo>
                  <a:lnTo>
                    <a:pt x="2345671" y="2764020"/>
                  </a:lnTo>
                  <a:cubicBezTo>
                    <a:pt x="2345671" y="2786260"/>
                    <a:pt x="2336836" y="2807588"/>
                    <a:pt x="2321110" y="2823314"/>
                  </a:cubicBezTo>
                  <a:cubicBezTo>
                    <a:pt x="2305385" y="2839040"/>
                    <a:pt x="2284056" y="2847874"/>
                    <a:pt x="2261817" y="2847874"/>
                  </a:cubicBezTo>
                  <a:lnTo>
                    <a:pt x="83854" y="2847874"/>
                  </a:lnTo>
                  <a:cubicBezTo>
                    <a:pt x="61615" y="2847874"/>
                    <a:pt x="40286" y="2839040"/>
                    <a:pt x="24560" y="2823314"/>
                  </a:cubicBezTo>
                  <a:cubicBezTo>
                    <a:pt x="8835" y="2807588"/>
                    <a:pt x="0" y="2786260"/>
                    <a:pt x="0" y="2764020"/>
                  </a:cubicBezTo>
                  <a:lnTo>
                    <a:pt x="0" y="83854"/>
                  </a:lnTo>
                  <a:cubicBezTo>
                    <a:pt x="0" y="61615"/>
                    <a:pt x="8835" y="40286"/>
                    <a:pt x="24560" y="24560"/>
                  </a:cubicBezTo>
                  <a:cubicBezTo>
                    <a:pt x="40286" y="8835"/>
                    <a:pt x="61615" y="0"/>
                    <a:pt x="8385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25" id="25"/>
            <p:cNvSpPr txBox="true"/>
            <p:nvPr/>
          </p:nvSpPr>
          <p:spPr>
            <a:xfrm>
              <a:off x="0" y="-38100"/>
              <a:ext cx="2345671" cy="2885974"/>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717463" y="4431868"/>
            <a:ext cx="2146944" cy="1743933"/>
          </a:xfrm>
          <a:custGeom>
            <a:avLst/>
            <a:gdLst/>
            <a:ahLst/>
            <a:cxnLst/>
            <a:rect r="r" b="b" t="t" l="l"/>
            <a:pathLst>
              <a:path h="1743933" w="2146944">
                <a:moveTo>
                  <a:pt x="0" y="0"/>
                </a:moveTo>
                <a:lnTo>
                  <a:pt x="2146945" y="0"/>
                </a:lnTo>
                <a:lnTo>
                  <a:pt x="2146945" y="1743932"/>
                </a:lnTo>
                <a:lnTo>
                  <a:pt x="0" y="1743932"/>
                </a:lnTo>
                <a:lnTo>
                  <a:pt x="0" y="0"/>
                </a:lnTo>
                <a:close/>
              </a:path>
            </a:pathLst>
          </a:custGeom>
          <a:blipFill>
            <a:blip r:embed="rId5"/>
            <a:stretch>
              <a:fillRect l="-11557" t="-11830" r="-9627" b="-37359"/>
            </a:stretch>
          </a:blipFill>
          <a:ln cap="rnd">
            <a:noFill/>
            <a:prstDash val="solid"/>
            <a:round/>
          </a:ln>
        </p:spPr>
      </p:sp>
      <p:grpSp>
        <p:nvGrpSpPr>
          <p:cNvPr name="Group 27" id="27"/>
          <p:cNvGrpSpPr/>
          <p:nvPr/>
        </p:nvGrpSpPr>
        <p:grpSpPr>
          <a:xfrm rot="0">
            <a:off x="15538031" y="4433458"/>
            <a:ext cx="2115590" cy="1742342"/>
            <a:chOff x="0" y="0"/>
            <a:chExt cx="574373" cy="473038"/>
          </a:xfrm>
        </p:grpSpPr>
        <p:sp>
          <p:nvSpPr>
            <p:cNvPr name="Freeform 28" id="28"/>
            <p:cNvSpPr/>
            <p:nvPr/>
          </p:nvSpPr>
          <p:spPr>
            <a:xfrm flipH="false" flipV="false" rot="0">
              <a:off x="0" y="0"/>
              <a:ext cx="574373" cy="473038"/>
            </a:xfrm>
            <a:custGeom>
              <a:avLst/>
              <a:gdLst/>
              <a:ahLst/>
              <a:cxnLst/>
              <a:rect r="r" b="b" t="t" l="l"/>
              <a:pathLst>
                <a:path h="473038" w="574373">
                  <a:moveTo>
                    <a:pt x="84168" y="0"/>
                  </a:moveTo>
                  <a:lnTo>
                    <a:pt x="490205" y="0"/>
                  </a:lnTo>
                  <a:cubicBezTo>
                    <a:pt x="512528" y="0"/>
                    <a:pt x="533936" y="8868"/>
                    <a:pt x="549721" y="24652"/>
                  </a:cubicBezTo>
                  <a:cubicBezTo>
                    <a:pt x="565505" y="40437"/>
                    <a:pt x="574373" y="61845"/>
                    <a:pt x="574373" y="84168"/>
                  </a:cubicBezTo>
                  <a:lnTo>
                    <a:pt x="574373" y="388870"/>
                  </a:lnTo>
                  <a:cubicBezTo>
                    <a:pt x="574373" y="435355"/>
                    <a:pt x="536690" y="473038"/>
                    <a:pt x="490205" y="473038"/>
                  </a:cubicBezTo>
                  <a:lnTo>
                    <a:pt x="84168" y="473038"/>
                  </a:lnTo>
                  <a:cubicBezTo>
                    <a:pt x="61845" y="473038"/>
                    <a:pt x="40437" y="464170"/>
                    <a:pt x="24652" y="448386"/>
                  </a:cubicBezTo>
                  <a:cubicBezTo>
                    <a:pt x="8868" y="432601"/>
                    <a:pt x="0" y="411193"/>
                    <a:pt x="0" y="388870"/>
                  </a:cubicBezTo>
                  <a:lnTo>
                    <a:pt x="0" y="84168"/>
                  </a:lnTo>
                  <a:cubicBezTo>
                    <a:pt x="0" y="61845"/>
                    <a:pt x="8868" y="40437"/>
                    <a:pt x="24652" y="24652"/>
                  </a:cubicBezTo>
                  <a:cubicBezTo>
                    <a:pt x="40437" y="8868"/>
                    <a:pt x="61845" y="0"/>
                    <a:pt x="84168" y="0"/>
                  </a:cubicBezTo>
                  <a:close/>
                </a:path>
              </a:pathLst>
            </a:custGeom>
            <a:blipFill>
              <a:blip r:embed="rId6"/>
              <a:stretch>
                <a:fillRect l="0" t="-25107" r="0" b="-37069"/>
              </a:stretch>
            </a:blipFill>
          </p:spPr>
        </p:sp>
      </p:grpSp>
      <p:sp>
        <p:nvSpPr>
          <p:cNvPr name="Freeform 29" id="29"/>
          <p:cNvSpPr/>
          <p:nvPr/>
        </p:nvSpPr>
        <p:spPr>
          <a:xfrm flipH="false" flipV="false" rot="0">
            <a:off x="6584648" y="4453498"/>
            <a:ext cx="2180944" cy="1742342"/>
          </a:xfrm>
          <a:custGeom>
            <a:avLst/>
            <a:gdLst/>
            <a:ahLst/>
            <a:cxnLst/>
            <a:rect r="r" b="b" t="t" l="l"/>
            <a:pathLst>
              <a:path h="1742342" w="2180944">
                <a:moveTo>
                  <a:pt x="0" y="0"/>
                </a:moveTo>
                <a:lnTo>
                  <a:pt x="2180945" y="0"/>
                </a:lnTo>
                <a:lnTo>
                  <a:pt x="2180945" y="1742342"/>
                </a:lnTo>
                <a:lnTo>
                  <a:pt x="0" y="1742342"/>
                </a:lnTo>
                <a:lnTo>
                  <a:pt x="0" y="0"/>
                </a:lnTo>
                <a:close/>
              </a:path>
            </a:pathLst>
          </a:custGeom>
          <a:blipFill>
            <a:blip r:embed="rId7"/>
            <a:stretch>
              <a:fillRect l="0" t="-22715" r="0" b="-39846"/>
            </a:stretch>
          </a:blipFill>
          <a:ln cap="rnd">
            <a:noFill/>
            <a:prstDash val="solid"/>
            <a:round/>
          </a:ln>
        </p:spPr>
      </p:sp>
      <p:sp>
        <p:nvSpPr>
          <p:cNvPr name="Freeform 30" id="30"/>
          <p:cNvSpPr/>
          <p:nvPr/>
        </p:nvSpPr>
        <p:spPr>
          <a:xfrm flipH="false" flipV="false" rot="0">
            <a:off x="12279496" y="4267966"/>
            <a:ext cx="2488982" cy="1907834"/>
          </a:xfrm>
          <a:custGeom>
            <a:avLst/>
            <a:gdLst/>
            <a:ahLst/>
            <a:cxnLst/>
            <a:rect r="r" b="b" t="t" l="l"/>
            <a:pathLst>
              <a:path h="1907834" w="2488982">
                <a:moveTo>
                  <a:pt x="0" y="0"/>
                </a:moveTo>
                <a:lnTo>
                  <a:pt x="2488983" y="0"/>
                </a:lnTo>
                <a:lnTo>
                  <a:pt x="2488983" y="1907834"/>
                </a:lnTo>
                <a:lnTo>
                  <a:pt x="0" y="1907834"/>
                </a:lnTo>
                <a:lnTo>
                  <a:pt x="0" y="0"/>
                </a:lnTo>
                <a:close/>
              </a:path>
            </a:pathLst>
          </a:custGeom>
          <a:blipFill>
            <a:blip r:embed="rId8"/>
            <a:stretch>
              <a:fillRect l="0" t="-4094" r="0" b="-69853"/>
            </a:stretch>
          </a:blipFill>
        </p:spPr>
      </p:sp>
      <p:sp>
        <p:nvSpPr>
          <p:cNvPr name="Freeform 31" id="31"/>
          <p:cNvSpPr/>
          <p:nvPr/>
        </p:nvSpPr>
        <p:spPr>
          <a:xfrm flipH="false" flipV="false" rot="0">
            <a:off x="3779662" y="4413418"/>
            <a:ext cx="1891537" cy="1782422"/>
          </a:xfrm>
          <a:custGeom>
            <a:avLst/>
            <a:gdLst/>
            <a:ahLst/>
            <a:cxnLst/>
            <a:rect r="r" b="b" t="t" l="l"/>
            <a:pathLst>
              <a:path h="1782422" w="1891537">
                <a:moveTo>
                  <a:pt x="0" y="0"/>
                </a:moveTo>
                <a:lnTo>
                  <a:pt x="1891537" y="0"/>
                </a:lnTo>
                <a:lnTo>
                  <a:pt x="1891537" y="1782422"/>
                </a:lnTo>
                <a:lnTo>
                  <a:pt x="0" y="1782422"/>
                </a:lnTo>
                <a:lnTo>
                  <a:pt x="0" y="0"/>
                </a:lnTo>
                <a:close/>
              </a:path>
            </a:pathLst>
          </a:custGeom>
          <a:blipFill>
            <a:blip r:embed="rId9"/>
            <a:stretch>
              <a:fillRect l="0" t="-11315" r="0" b="-77344"/>
            </a:stretch>
          </a:blipFill>
        </p:spPr>
      </p:sp>
      <p:sp>
        <p:nvSpPr>
          <p:cNvPr name="Freeform 32" id="32"/>
          <p:cNvSpPr/>
          <p:nvPr/>
        </p:nvSpPr>
        <p:spPr>
          <a:xfrm flipH="false" flipV="false" rot="0">
            <a:off x="9271605" y="3944418"/>
            <a:ext cx="2789648" cy="2398165"/>
          </a:xfrm>
          <a:custGeom>
            <a:avLst/>
            <a:gdLst/>
            <a:ahLst/>
            <a:cxnLst/>
            <a:rect r="r" b="b" t="t" l="l"/>
            <a:pathLst>
              <a:path h="2398165" w="2789648">
                <a:moveTo>
                  <a:pt x="0" y="0"/>
                </a:moveTo>
                <a:lnTo>
                  <a:pt x="2789649" y="0"/>
                </a:lnTo>
                <a:lnTo>
                  <a:pt x="2789649" y="2398164"/>
                </a:lnTo>
                <a:lnTo>
                  <a:pt x="0" y="2398164"/>
                </a:lnTo>
                <a:lnTo>
                  <a:pt x="0" y="0"/>
                </a:lnTo>
                <a:close/>
              </a:path>
            </a:pathLst>
          </a:custGeom>
          <a:blipFill>
            <a:blip r:embed="rId10"/>
            <a:stretch>
              <a:fillRect l="0" t="-3131" r="0" b="-32206"/>
            </a:stretch>
          </a:blipFill>
        </p:spPr>
      </p:sp>
      <p:sp>
        <p:nvSpPr>
          <p:cNvPr name="TextBox 33" id="33"/>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34" id="34"/>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35" id="35"/>
          <p:cNvSpPr txBox="true"/>
          <p:nvPr/>
        </p:nvSpPr>
        <p:spPr>
          <a:xfrm rot="0">
            <a:off x="5376223" y="2198342"/>
            <a:ext cx="7535553" cy="1018507"/>
          </a:xfrm>
          <a:prstGeom prst="rect">
            <a:avLst/>
          </a:prstGeom>
        </p:spPr>
        <p:txBody>
          <a:bodyPr anchor="t" rtlCol="false" tIns="0" lIns="0" bIns="0" rIns="0">
            <a:spAutoFit/>
          </a:bodyPr>
          <a:lstStyle/>
          <a:p>
            <a:pPr algn="ctr">
              <a:lnSpc>
                <a:spcPts val="7279"/>
              </a:lnSpc>
            </a:pPr>
            <a:r>
              <a:rPr lang="en-US" sz="6999" b="true">
                <a:solidFill>
                  <a:srgbClr val="FFFFFF"/>
                </a:solidFill>
                <a:latin typeface="Poppins Bold"/>
                <a:ea typeface="Poppins Bold"/>
                <a:cs typeface="Poppins Bold"/>
                <a:sym typeface="Poppins Bold"/>
              </a:rPr>
              <a:t>Meet Our Team</a:t>
            </a:r>
          </a:p>
        </p:txBody>
      </p:sp>
      <p:sp>
        <p:nvSpPr>
          <p:cNvPr name="TextBox 36" id="36"/>
          <p:cNvSpPr txBox="true"/>
          <p:nvPr/>
        </p:nvSpPr>
        <p:spPr>
          <a:xfrm rot="0">
            <a:off x="1055052" y="6421955"/>
            <a:ext cx="1441378" cy="256149"/>
          </a:xfrm>
          <a:prstGeom prst="rect">
            <a:avLst/>
          </a:prstGeom>
        </p:spPr>
        <p:txBody>
          <a:bodyPr anchor="t" rtlCol="false" tIns="0" lIns="0" bIns="0" rIns="0">
            <a:spAutoFit/>
          </a:bodyPr>
          <a:lstStyle/>
          <a:p>
            <a:pPr algn="ctr">
              <a:lnSpc>
                <a:spcPts val="1935"/>
              </a:lnSpc>
              <a:spcBef>
                <a:spcPct val="0"/>
              </a:spcBef>
            </a:pPr>
            <a:r>
              <a:rPr lang="en-US" sz="1382">
                <a:solidFill>
                  <a:srgbClr val="FFFFFF"/>
                </a:solidFill>
                <a:latin typeface="Poppins"/>
                <a:ea typeface="Poppins"/>
                <a:cs typeface="Poppins"/>
                <a:sym typeface="Poppins"/>
              </a:rPr>
              <a:t>Amr Gamal</a:t>
            </a:r>
          </a:p>
        </p:txBody>
      </p:sp>
      <p:sp>
        <p:nvSpPr>
          <p:cNvPr name="TextBox 37" id="37"/>
          <p:cNvSpPr txBox="true"/>
          <p:nvPr/>
        </p:nvSpPr>
        <p:spPr>
          <a:xfrm rot="0">
            <a:off x="717463" y="6747598"/>
            <a:ext cx="2244869" cy="250630"/>
          </a:xfrm>
          <a:prstGeom prst="rect">
            <a:avLst/>
          </a:prstGeom>
        </p:spPr>
        <p:txBody>
          <a:bodyPr anchor="t" rtlCol="false" tIns="0" lIns="0" bIns="0" rIns="0">
            <a:spAutoFit/>
          </a:bodyPr>
          <a:lstStyle/>
          <a:p>
            <a:pPr algn="ctr">
              <a:lnSpc>
                <a:spcPts val="1935"/>
              </a:lnSpc>
              <a:spcBef>
                <a:spcPct val="0"/>
              </a:spcBef>
            </a:pPr>
            <a:r>
              <a:rPr lang="en-US" sz="1382" i="true">
                <a:solidFill>
                  <a:srgbClr val="FFFFFF"/>
                </a:solidFill>
                <a:latin typeface="Poppins Italics"/>
                <a:ea typeface="Poppins Italics"/>
                <a:cs typeface="Poppins Italics"/>
                <a:sym typeface="Poppins Italics"/>
              </a:rPr>
              <a:t>Suppliers Performance</a:t>
            </a:r>
          </a:p>
        </p:txBody>
      </p:sp>
      <p:sp>
        <p:nvSpPr>
          <p:cNvPr name="TextBox 38" id="38"/>
          <p:cNvSpPr txBox="true"/>
          <p:nvPr/>
        </p:nvSpPr>
        <p:spPr>
          <a:xfrm rot="0">
            <a:off x="4008912" y="6421955"/>
            <a:ext cx="1588651" cy="256149"/>
          </a:xfrm>
          <a:prstGeom prst="rect">
            <a:avLst/>
          </a:prstGeom>
        </p:spPr>
        <p:txBody>
          <a:bodyPr anchor="t" rtlCol="false" tIns="0" lIns="0" bIns="0" rIns="0">
            <a:spAutoFit/>
          </a:bodyPr>
          <a:lstStyle/>
          <a:p>
            <a:pPr algn="ctr">
              <a:lnSpc>
                <a:spcPts val="1935"/>
              </a:lnSpc>
              <a:spcBef>
                <a:spcPct val="0"/>
              </a:spcBef>
            </a:pPr>
            <a:r>
              <a:rPr lang="en-US" sz="1382">
                <a:solidFill>
                  <a:srgbClr val="FFFFFF"/>
                </a:solidFill>
                <a:latin typeface="Poppins"/>
                <a:ea typeface="Poppins"/>
                <a:cs typeface="Poppins"/>
                <a:sym typeface="Poppins"/>
              </a:rPr>
              <a:t>Doha Elshewemy</a:t>
            </a:r>
          </a:p>
        </p:txBody>
      </p:sp>
      <p:sp>
        <p:nvSpPr>
          <p:cNvPr name="TextBox 39" id="39"/>
          <p:cNvSpPr txBox="true"/>
          <p:nvPr/>
        </p:nvSpPr>
        <p:spPr>
          <a:xfrm rot="0">
            <a:off x="3757103" y="6748393"/>
            <a:ext cx="2092268" cy="256149"/>
          </a:xfrm>
          <a:prstGeom prst="rect">
            <a:avLst/>
          </a:prstGeom>
        </p:spPr>
        <p:txBody>
          <a:bodyPr anchor="t" rtlCol="false" tIns="0" lIns="0" bIns="0" rIns="0">
            <a:spAutoFit/>
          </a:bodyPr>
          <a:lstStyle/>
          <a:p>
            <a:pPr algn="ctr">
              <a:lnSpc>
                <a:spcPts val="1935"/>
              </a:lnSpc>
              <a:spcBef>
                <a:spcPct val="0"/>
              </a:spcBef>
            </a:pPr>
            <a:r>
              <a:rPr lang="en-US" sz="1382" i="true">
                <a:solidFill>
                  <a:srgbClr val="FFFFFF"/>
                </a:solidFill>
                <a:latin typeface="Poppins Italics"/>
                <a:ea typeface="Poppins Italics"/>
                <a:cs typeface="Poppins Italics"/>
                <a:sym typeface="Poppins Italics"/>
              </a:rPr>
              <a:t>Inventory Performance</a:t>
            </a:r>
          </a:p>
        </p:txBody>
      </p:sp>
      <p:sp>
        <p:nvSpPr>
          <p:cNvPr name="TextBox 40" id="40"/>
          <p:cNvSpPr txBox="true"/>
          <p:nvPr/>
        </p:nvSpPr>
        <p:spPr>
          <a:xfrm rot="0">
            <a:off x="10039426" y="6421956"/>
            <a:ext cx="1441378" cy="256149"/>
          </a:xfrm>
          <a:prstGeom prst="rect">
            <a:avLst/>
          </a:prstGeom>
        </p:spPr>
        <p:txBody>
          <a:bodyPr anchor="t" rtlCol="false" tIns="0" lIns="0" bIns="0" rIns="0">
            <a:spAutoFit/>
          </a:bodyPr>
          <a:lstStyle/>
          <a:p>
            <a:pPr algn="ctr">
              <a:lnSpc>
                <a:spcPts val="1935"/>
              </a:lnSpc>
              <a:spcBef>
                <a:spcPct val="0"/>
              </a:spcBef>
            </a:pPr>
            <a:r>
              <a:rPr lang="en-US" sz="1382">
                <a:solidFill>
                  <a:srgbClr val="FFFFFF"/>
                </a:solidFill>
                <a:latin typeface="Poppins"/>
                <a:ea typeface="Poppins"/>
                <a:cs typeface="Poppins"/>
                <a:sym typeface="Poppins"/>
              </a:rPr>
              <a:t>Hassan Helmy</a:t>
            </a:r>
          </a:p>
        </p:txBody>
      </p:sp>
      <p:sp>
        <p:nvSpPr>
          <p:cNvPr name="TextBox 41" id="41"/>
          <p:cNvSpPr txBox="true"/>
          <p:nvPr/>
        </p:nvSpPr>
        <p:spPr>
          <a:xfrm rot="0">
            <a:off x="9721551" y="6742079"/>
            <a:ext cx="1962131" cy="256149"/>
          </a:xfrm>
          <a:prstGeom prst="rect">
            <a:avLst/>
          </a:prstGeom>
        </p:spPr>
        <p:txBody>
          <a:bodyPr anchor="t" rtlCol="false" tIns="0" lIns="0" bIns="0" rIns="0">
            <a:spAutoFit/>
          </a:bodyPr>
          <a:lstStyle/>
          <a:p>
            <a:pPr algn="ctr">
              <a:lnSpc>
                <a:spcPts val="1935"/>
              </a:lnSpc>
              <a:spcBef>
                <a:spcPct val="0"/>
              </a:spcBef>
            </a:pPr>
            <a:r>
              <a:rPr lang="en-US" sz="1382" i="true">
                <a:solidFill>
                  <a:srgbClr val="FFFFFF"/>
                </a:solidFill>
                <a:latin typeface="Poppins Italics"/>
                <a:ea typeface="Poppins Italics"/>
                <a:cs typeface="Poppins Italics"/>
                <a:sym typeface="Poppins Italics"/>
              </a:rPr>
              <a:t>Financial Efficiency </a:t>
            </a:r>
          </a:p>
        </p:txBody>
      </p:sp>
      <p:sp>
        <p:nvSpPr>
          <p:cNvPr name="TextBox 42" id="42"/>
          <p:cNvSpPr txBox="true"/>
          <p:nvPr/>
        </p:nvSpPr>
        <p:spPr>
          <a:xfrm rot="0">
            <a:off x="12829668" y="6421955"/>
            <a:ext cx="1597692" cy="256149"/>
          </a:xfrm>
          <a:prstGeom prst="rect">
            <a:avLst/>
          </a:prstGeom>
        </p:spPr>
        <p:txBody>
          <a:bodyPr anchor="t" rtlCol="false" tIns="0" lIns="0" bIns="0" rIns="0">
            <a:spAutoFit/>
          </a:bodyPr>
          <a:lstStyle/>
          <a:p>
            <a:pPr algn="ctr">
              <a:lnSpc>
                <a:spcPts val="1935"/>
              </a:lnSpc>
              <a:spcBef>
                <a:spcPct val="0"/>
              </a:spcBef>
            </a:pPr>
            <a:r>
              <a:rPr lang="en-US" sz="1382">
                <a:solidFill>
                  <a:srgbClr val="FFFFFF"/>
                </a:solidFill>
                <a:latin typeface="Poppins"/>
                <a:ea typeface="Poppins"/>
                <a:cs typeface="Poppins"/>
                <a:sym typeface="Poppins"/>
              </a:rPr>
              <a:t>Mohamed Sherief</a:t>
            </a:r>
          </a:p>
        </p:txBody>
      </p:sp>
      <p:sp>
        <p:nvSpPr>
          <p:cNvPr name="TextBox 43" id="43"/>
          <p:cNvSpPr txBox="true"/>
          <p:nvPr/>
        </p:nvSpPr>
        <p:spPr>
          <a:xfrm rot="0">
            <a:off x="13059111" y="6748393"/>
            <a:ext cx="1023029" cy="256149"/>
          </a:xfrm>
          <a:prstGeom prst="rect">
            <a:avLst/>
          </a:prstGeom>
        </p:spPr>
        <p:txBody>
          <a:bodyPr anchor="t" rtlCol="false" tIns="0" lIns="0" bIns="0" rIns="0">
            <a:spAutoFit/>
          </a:bodyPr>
          <a:lstStyle/>
          <a:p>
            <a:pPr algn="ctr">
              <a:lnSpc>
                <a:spcPts val="1935"/>
              </a:lnSpc>
              <a:spcBef>
                <a:spcPct val="0"/>
              </a:spcBef>
            </a:pPr>
            <a:r>
              <a:rPr lang="en-US" sz="1382" i="true">
                <a:solidFill>
                  <a:srgbClr val="FFFFFF"/>
                </a:solidFill>
                <a:latin typeface="Poppins Italics"/>
                <a:ea typeface="Poppins Italics"/>
                <a:cs typeface="Poppins Italics"/>
                <a:sym typeface="Poppins Italics"/>
              </a:rPr>
              <a:t>HotSpots</a:t>
            </a:r>
          </a:p>
        </p:txBody>
      </p:sp>
      <p:sp>
        <p:nvSpPr>
          <p:cNvPr name="TextBox 44" id="44"/>
          <p:cNvSpPr txBox="true"/>
          <p:nvPr/>
        </p:nvSpPr>
        <p:spPr>
          <a:xfrm rot="0">
            <a:off x="6813549" y="6421956"/>
            <a:ext cx="1719270" cy="256149"/>
          </a:xfrm>
          <a:prstGeom prst="rect">
            <a:avLst/>
          </a:prstGeom>
        </p:spPr>
        <p:txBody>
          <a:bodyPr anchor="t" rtlCol="false" tIns="0" lIns="0" bIns="0" rIns="0">
            <a:spAutoFit/>
          </a:bodyPr>
          <a:lstStyle/>
          <a:p>
            <a:pPr algn="ctr">
              <a:lnSpc>
                <a:spcPts val="1935"/>
              </a:lnSpc>
              <a:spcBef>
                <a:spcPct val="0"/>
              </a:spcBef>
            </a:pPr>
            <a:r>
              <a:rPr lang="en-US" sz="1382">
                <a:solidFill>
                  <a:srgbClr val="FFFFFF"/>
                </a:solidFill>
                <a:latin typeface="Poppins"/>
                <a:ea typeface="Poppins"/>
                <a:cs typeface="Poppins"/>
                <a:sym typeface="Poppins"/>
              </a:rPr>
              <a:t>Mohamed Bahgat</a:t>
            </a:r>
          </a:p>
        </p:txBody>
      </p:sp>
      <p:sp>
        <p:nvSpPr>
          <p:cNvPr name="TextBox 45" id="45"/>
          <p:cNvSpPr txBox="true"/>
          <p:nvPr/>
        </p:nvSpPr>
        <p:spPr>
          <a:xfrm rot="0">
            <a:off x="6780167" y="6747598"/>
            <a:ext cx="1908314" cy="256149"/>
          </a:xfrm>
          <a:prstGeom prst="rect">
            <a:avLst/>
          </a:prstGeom>
        </p:spPr>
        <p:txBody>
          <a:bodyPr anchor="t" rtlCol="false" tIns="0" lIns="0" bIns="0" rIns="0">
            <a:spAutoFit/>
          </a:bodyPr>
          <a:lstStyle/>
          <a:p>
            <a:pPr algn="ctr">
              <a:lnSpc>
                <a:spcPts val="1935"/>
              </a:lnSpc>
              <a:spcBef>
                <a:spcPct val="0"/>
              </a:spcBef>
            </a:pPr>
            <a:r>
              <a:rPr lang="en-US" sz="1382" i="true">
                <a:solidFill>
                  <a:srgbClr val="FFFFFF"/>
                </a:solidFill>
                <a:latin typeface="Poppins Italics"/>
                <a:ea typeface="Poppins Italics"/>
                <a:cs typeface="Poppins Italics"/>
                <a:sym typeface="Poppins Italics"/>
              </a:rPr>
              <a:t>Logistics</a:t>
            </a:r>
          </a:p>
        </p:txBody>
      </p:sp>
      <p:sp>
        <p:nvSpPr>
          <p:cNvPr name="TextBox 46" id="46"/>
          <p:cNvSpPr txBox="true"/>
          <p:nvPr/>
        </p:nvSpPr>
        <p:spPr>
          <a:xfrm rot="0">
            <a:off x="15877433" y="6421955"/>
            <a:ext cx="1441378" cy="256149"/>
          </a:xfrm>
          <a:prstGeom prst="rect">
            <a:avLst/>
          </a:prstGeom>
        </p:spPr>
        <p:txBody>
          <a:bodyPr anchor="t" rtlCol="false" tIns="0" lIns="0" bIns="0" rIns="0">
            <a:spAutoFit/>
          </a:bodyPr>
          <a:lstStyle/>
          <a:p>
            <a:pPr algn="ctr">
              <a:lnSpc>
                <a:spcPts val="1935"/>
              </a:lnSpc>
              <a:spcBef>
                <a:spcPct val="0"/>
              </a:spcBef>
            </a:pPr>
            <a:r>
              <a:rPr lang="en-US" sz="1382">
                <a:solidFill>
                  <a:srgbClr val="FFFFFF"/>
                </a:solidFill>
                <a:latin typeface="Poppins"/>
                <a:ea typeface="Poppins"/>
                <a:cs typeface="Poppins"/>
                <a:sym typeface="Poppins"/>
              </a:rPr>
              <a:t>Ahmed Magdy</a:t>
            </a:r>
          </a:p>
        </p:txBody>
      </p:sp>
      <p:sp>
        <p:nvSpPr>
          <p:cNvPr name="TextBox 47" id="47"/>
          <p:cNvSpPr txBox="true"/>
          <p:nvPr/>
        </p:nvSpPr>
        <p:spPr>
          <a:xfrm rot="0">
            <a:off x="15928556" y="6747598"/>
            <a:ext cx="1390255" cy="256149"/>
          </a:xfrm>
          <a:prstGeom prst="rect">
            <a:avLst/>
          </a:prstGeom>
        </p:spPr>
        <p:txBody>
          <a:bodyPr anchor="t" rtlCol="false" tIns="0" lIns="0" bIns="0" rIns="0">
            <a:spAutoFit/>
          </a:bodyPr>
          <a:lstStyle/>
          <a:p>
            <a:pPr algn="ctr">
              <a:lnSpc>
                <a:spcPts val="1935"/>
              </a:lnSpc>
              <a:spcBef>
                <a:spcPct val="0"/>
              </a:spcBef>
            </a:pPr>
            <a:r>
              <a:rPr lang="en-US" sz="1382" i="true">
                <a:solidFill>
                  <a:srgbClr val="FFFFFF"/>
                </a:solidFill>
                <a:latin typeface="Poppins Italics"/>
                <a:ea typeface="Poppins Italics"/>
                <a:cs typeface="Poppins Italics"/>
                <a:sym typeface="Poppins Italics"/>
              </a:rPr>
              <a:t>Sales Forecast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900" t="0" r="-8900" b="0"/>
            </a:stretch>
          </a:blipFill>
        </p:spPr>
      </p:sp>
      <p:sp>
        <p:nvSpPr>
          <p:cNvPr name="Freeform 3" id="3"/>
          <p:cNvSpPr/>
          <p:nvPr/>
        </p:nvSpPr>
        <p:spPr>
          <a:xfrm flipH="false" flipV="false" rot="-1343688">
            <a:off x="7531322" y="2282804"/>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3">
              <a:alphaModFix amt="20999"/>
            </a:blip>
            <a:stretch>
              <a:fillRect l="0" t="0" r="0" b="0"/>
            </a:stretch>
          </a:blipFill>
          <a:ln cap="sq">
            <a:noFill/>
            <a:prstDash val="solid"/>
            <a:miter/>
          </a:ln>
        </p:spPr>
      </p:sp>
      <p:sp>
        <p:nvSpPr>
          <p:cNvPr name="TextBox 4" id="4"/>
          <p:cNvSpPr txBox="true"/>
          <p:nvPr/>
        </p:nvSpPr>
        <p:spPr>
          <a:xfrm rot="0">
            <a:off x="1101707" y="8899541"/>
            <a:ext cx="3467403" cy="358716"/>
          </a:xfrm>
          <a:prstGeom prst="rect">
            <a:avLst/>
          </a:prstGeom>
        </p:spPr>
        <p:txBody>
          <a:bodyPr anchor="t" rtlCol="false" tIns="0" lIns="0" bIns="0" rIns="0">
            <a:spAutoFit/>
          </a:bodyPr>
          <a:lstStyle/>
          <a:p>
            <a:pPr algn="l">
              <a:lnSpc>
                <a:spcPts val="2799"/>
              </a:lnSpc>
              <a:spcBef>
                <a:spcPct val="0"/>
              </a:spcBef>
            </a:pPr>
            <a:r>
              <a:rPr lang="en-US" sz="1999">
                <a:solidFill>
                  <a:srgbClr val="FFFFFF"/>
                </a:solidFill>
                <a:latin typeface="Poppins"/>
                <a:ea typeface="Poppins"/>
                <a:cs typeface="Poppins"/>
                <a:sym typeface="Poppins"/>
              </a:rPr>
              <a:t>2025 Presentation</a:t>
            </a:r>
          </a:p>
        </p:txBody>
      </p:sp>
      <p:sp>
        <p:nvSpPr>
          <p:cNvPr name="TextBox 5" id="5"/>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name="TextBox 6" id="6"/>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7" id="7"/>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grpSp>
        <p:nvGrpSpPr>
          <p:cNvPr name="Group 8" id="8"/>
          <p:cNvGrpSpPr/>
          <p:nvPr/>
        </p:nvGrpSpPr>
        <p:grpSpPr>
          <a:xfrm rot="0">
            <a:off x="8334438" y="886061"/>
            <a:ext cx="1704988" cy="593627"/>
            <a:chOff x="0" y="0"/>
            <a:chExt cx="240327" cy="83675"/>
          </a:xfrm>
        </p:grpSpPr>
        <p:sp>
          <p:nvSpPr>
            <p:cNvPr name="Freeform 9" id="9"/>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0" id="10"/>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577393" y="2865234"/>
            <a:ext cx="8166308" cy="1505122"/>
          </a:xfrm>
          <a:prstGeom prst="rect">
            <a:avLst/>
          </a:prstGeom>
        </p:spPr>
        <p:txBody>
          <a:bodyPr anchor="t" rtlCol="false" tIns="0" lIns="0" bIns="0" rIns="0">
            <a:spAutoFit/>
          </a:bodyPr>
          <a:lstStyle/>
          <a:p>
            <a:pPr algn="l">
              <a:lnSpc>
                <a:spcPts val="10732"/>
              </a:lnSpc>
            </a:pPr>
            <a:r>
              <a:rPr lang="en-US" sz="10319" b="true">
                <a:solidFill>
                  <a:srgbClr val="FFFFFF"/>
                </a:solidFill>
                <a:latin typeface="Poppins Bold"/>
                <a:ea typeface="Poppins Bold"/>
                <a:cs typeface="Poppins Bold"/>
                <a:sym typeface="Poppins Bold"/>
              </a:rPr>
              <a:t>Thank You</a:t>
            </a:r>
          </a:p>
        </p:txBody>
      </p:sp>
      <p:grpSp>
        <p:nvGrpSpPr>
          <p:cNvPr name="Group 12" id="12"/>
          <p:cNvGrpSpPr/>
          <p:nvPr/>
        </p:nvGrpSpPr>
        <p:grpSpPr>
          <a:xfrm rot="0">
            <a:off x="12348310" y="2560493"/>
            <a:ext cx="2632148" cy="2632148"/>
            <a:chOff x="0" y="0"/>
            <a:chExt cx="1652976" cy="1652976"/>
          </a:xfrm>
        </p:grpSpPr>
        <p:sp>
          <p:nvSpPr>
            <p:cNvPr name="Freeform 13" id="13"/>
            <p:cNvSpPr/>
            <p:nvPr/>
          </p:nvSpPr>
          <p:spPr>
            <a:xfrm flipH="false" flipV="false" rot="0">
              <a:off x="0" y="0"/>
              <a:ext cx="1652976" cy="1652976"/>
            </a:xfrm>
            <a:custGeom>
              <a:avLst/>
              <a:gdLst/>
              <a:ahLst/>
              <a:cxnLst/>
              <a:rect r="r" b="b" t="t" l="l"/>
              <a:pathLst>
                <a:path h="1652976" w="1652976">
                  <a:moveTo>
                    <a:pt x="82265" y="0"/>
                  </a:moveTo>
                  <a:lnTo>
                    <a:pt x="1570711" y="0"/>
                  </a:lnTo>
                  <a:cubicBezTo>
                    <a:pt x="1616145" y="0"/>
                    <a:pt x="1652976" y="36831"/>
                    <a:pt x="1652976" y="82265"/>
                  </a:cubicBezTo>
                  <a:lnTo>
                    <a:pt x="1652976" y="1570711"/>
                  </a:lnTo>
                  <a:cubicBezTo>
                    <a:pt x="1652976" y="1616145"/>
                    <a:pt x="1616145" y="1652976"/>
                    <a:pt x="1570711" y="1652976"/>
                  </a:cubicBezTo>
                  <a:lnTo>
                    <a:pt x="82265" y="1652976"/>
                  </a:lnTo>
                  <a:cubicBezTo>
                    <a:pt x="36831" y="1652976"/>
                    <a:pt x="0" y="1616145"/>
                    <a:pt x="0" y="1570711"/>
                  </a:cubicBezTo>
                  <a:lnTo>
                    <a:pt x="0" y="82265"/>
                  </a:lnTo>
                  <a:cubicBezTo>
                    <a:pt x="0" y="36831"/>
                    <a:pt x="36831" y="0"/>
                    <a:pt x="8226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14" id="14"/>
            <p:cNvSpPr txBox="true"/>
            <p:nvPr/>
          </p:nvSpPr>
          <p:spPr>
            <a:xfrm>
              <a:off x="0" y="-38100"/>
              <a:ext cx="1652976" cy="169107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2506285" y="2713765"/>
            <a:ext cx="2316198" cy="2325603"/>
            <a:chOff x="0" y="0"/>
            <a:chExt cx="404756" cy="406400"/>
          </a:xfrm>
        </p:grpSpPr>
        <p:sp>
          <p:nvSpPr>
            <p:cNvPr name="Freeform 16" id="16"/>
            <p:cNvSpPr/>
            <p:nvPr/>
          </p:nvSpPr>
          <p:spPr>
            <a:xfrm flipH="false" flipV="false" rot="0">
              <a:off x="0" y="0"/>
              <a:ext cx="404756" cy="406400"/>
            </a:xfrm>
            <a:custGeom>
              <a:avLst/>
              <a:gdLst/>
              <a:ahLst/>
              <a:cxnLst/>
              <a:rect r="r" b="b" t="t" l="l"/>
              <a:pathLst>
                <a:path h="406400" w="404756">
                  <a:moveTo>
                    <a:pt x="76878" y="0"/>
                  </a:moveTo>
                  <a:lnTo>
                    <a:pt x="327879" y="0"/>
                  </a:lnTo>
                  <a:cubicBezTo>
                    <a:pt x="370337" y="0"/>
                    <a:pt x="404756" y="34419"/>
                    <a:pt x="404756" y="76878"/>
                  </a:cubicBezTo>
                  <a:lnTo>
                    <a:pt x="404756" y="329522"/>
                  </a:lnTo>
                  <a:cubicBezTo>
                    <a:pt x="404756" y="371981"/>
                    <a:pt x="370337" y="406400"/>
                    <a:pt x="327879" y="406400"/>
                  </a:cubicBezTo>
                  <a:lnTo>
                    <a:pt x="76878" y="406400"/>
                  </a:lnTo>
                  <a:cubicBezTo>
                    <a:pt x="34419" y="406400"/>
                    <a:pt x="0" y="371981"/>
                    <a:pt x="0" y="329522"/>
                  </a:cubicBezTo>
                  <a:lnTo>
                    <a:pt x="0" y="76878"/>
                  </a:lnTo>
                  <a:cubicBezTo>
                    <a:pt x="0" y="34419"/>
                    <a:pt x="34419" y="0"/>
                    <a:pt x="76878" y="0"/>
                  </a:cubicBezTo>
                  <a:close/>
                </a:path>
              </a:pathLst>
            </a:custGeom>
            <a:blipFill>
              <a:blip r:embed="rId4"/>
              <a:stretch>
                <a:fillRect l="-25351" t="0" r="-25351" b="0"/>
              </a:stretch>
            </a:blipFill>
          </p:spPr>
        </p:sp>
      </p:grpSp>
      <p:sp>
        <p:nvSpPr>
          <p:cNvPr name="TextBox 17" id="17"/>
          <p:cNvSpPr txBox="true"/>
          <p:nvPr/>
        </p:nvSpPr>
        <p:spPr>
          <a:xfrm rot="0">
            <a:off x="2582875" y="4560003"/>
            <a:ext cx="7561161" cy="609270"/>
          </a:xfrm>
          <a:prstGeom prst="rect">
            <a:avLst/>
          </a:prstGeom>
        </p:spPr>
        <p:txBody>
          <a:bodyPr anchor="t" rtlCol="false" tIns="0" lIns="0" bIns="0" rIns="0">
            <a:spAutoFit/>
          </a:bodyPr>
          <a:lstStyle/>
          <a:p>
            <a:pPr algn="just">
              <a:lnSpc>
                <a:spcPts val="5042"/>
              </a:lnSpc>
            </a:pPr>
            <a:r>
              <a:rPr lang="en-US" sz="2966" spc="955">
                <a:solidFill>
                  <a:srgbClr val="FFFFFF"/>
                </a:solidFill>
                <a:latin typeface="Poppins"/>
                <a:ea typeface="Poppins"/>
                <a:cs typeface="Poppins"/>
                <a:sym typeface="Poppins"/>
              </a:rPr>
              <a:t>ANY QUESTIONS?</a:t>
            </a:r>
          </a:p>
        </p:txBody>
      </p:sp>
      <p:grpSp>
        <p:nvGrpSpPr>
          <p:cNvPr name="Group 18" id="18"/>
          <p:cNvGrpSpPr/>
          <p:nvPr/>
        </p:nvGrpSpPr>
        <p:grpSpPr>
          <a:xfrm rot="0">
            <a:off x="16249070" y="4638385"/>
            <a:ext cx="1010230" cy="101023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20" id="20"/>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sp>
        <p:nvSpPr>
          <p:cNvPr name="TextBox 21" id="21"/>
          <p:cNvSpPr txBox="true"/>
          <p:nvPr/>
        </p:nvSpPr>
        <p:spPr>
          <a:xfrm rot="0">
            <a:off x="16249070" y="4964651"/>
            <a:ext cx="1010230" cy="376748"/>
          </a:xfrm>
          <a:prstGeom prst="rect">
            <a:avLst/>
          </a:prstGeom>
        </p:spPr>
        <p:txBody>
          <a:bodyPr anchor="t" rtlCol="false" tIns="0" lIns="0" bIns="0" rIns="0">
            <a:spAutoFit/>
          </a:bodyPr>
          <a:lstStyle/>
          <a:p>
            <a:pPr algn="ctr">
              <a:lnSpc>
                <a:spcPts val="2703"/>
              </a:lnSpc>
            </a:pPr>
            <a:r>
              <a:rPr lang="en-US" sz="2599" b="true">
                <a:solidFill>
                  <a:srgbClr val="FFFFFF"/>
                </a:solidFill>
                <a:latin typeface="Poppins Bold"/>
                <a:ea typeface="Poppins Bold"/>
                <a:cs typeface="Poppins Bold"/>
                <a:sym typeface="Poppins Bold"/>
              </a:rPr>
              <a:t>02</a:t>
            </a:r>
          </a:p>
        </p:txBody>
      </p:sp>
      <p:grpSp>
        <p:nvGrpSpPr>
          <p:cNvPr name="Group 22" id="22"/>
          <p:cNvGrpSpPr/>
          <p:nvPr/>
        </p:nvGrpSpPr>
        <p:grpSpPr>
          <a:xfrm rot="0">
            <a:off x="16381397" y="6183699"/>
            <a:ext cx="745577" cy="74557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24" id="24"/>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sp>
        <p:nvSpPr>
          <p:cNvPr name="TextBox 25" id="25"/>
          <p:cNvSpPr txBox="true"/>
          <p:nvPr/>
        </p:nvSpPr>
        <p:spPr>
          <a:xfrm rot="0">
            <a:off x="16381397" y="6429483"/>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03</a:t>
            </a:r>
          </a:p>
        </p:txBody>
      </p:sp>
      <p:grpSp>
        <p:nvGrpSpPr>
          <p:cNvPr name="Group 26" id="26"/>
          <p:cNvGrpSpPr/>
          <p:nvPr/>
        </p:nvGrpSpPr>
        <p:grpSpPr>
          <a:xfrm rot="0">
            <a:off x="16381397" y="3357724"/>
            <a:ext cx="745577" cy="7455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name="TextBox 28" id="28"/>
            <p:cNvSpPr txBox="true"/>
            <p:nvPr/>
          </p:nvSpPr>
          <p:spPr>
            <a:xfrm>
              <a:off x="76200" y="85725"/>
              <a:ext cx="660400" cy="650875"/>
            </a:xfrm>
            <a:prstGeom prst="rect">
              <a:avLst/>
            </a:prstGeom>
          </p:spPr>
          <p:txBody>
            <a:bodyPr anchor="ctr" rtlCol="false" tIns="50800" lIns="50800" bIns="50800" rIns="50800"/>
            <a:lstStyle/>
            <a:p>
              <a:pPr algn="ctr">
                <a:lnSpc>
                  <a:spcPts val="2080"/>
                </a:lnSpc>
              </a:pPr>
            </a:p>
          </p:txBody>
        </p:sp>
      </p:grpSp>
      <p:sp>
        <p:nvSpPr>
          <p:cNvPr name="TextBox 29" id="29"/>
          <p:cNvSpPr txBox="true"/>
          <p:nvPr/>
        </p:nvSpPr>
        <p:spPr>
          <a:xfrm rot="0">
            <a:off x="16381397" y="3603508"/>
            <a:ext cx="745577" cy="273060"/>
          </a:xfrm>
          <a:prstGeom prst="rect">
            <a:avLst/>
          </a:prstGeom>
        </p:spPr>
        <p:txBody>
          <a:bodyPr anchor="t" rtlCol="false" tIns="0" lIns="0" bIns="0" rIns="0">
            <a:spAutoFit/>
          </a:bodyPr>
          <a:lstStyle/>
          <a:p>
            <a:pPr algn="ctr">
              <a:lnSpc>
                <a:spcPts val="1995"/>
              </a:lnSpc>
            </a:pPr>
            <a:r>
              <a:rPr lang="en-US" sz="1918" b="true">
                <a:solidFill>
                  <a:srgbClr val="FFFFFF"/>
                </a:solidFill>
                <a:latin typeface="Poppins Bold"/>
                <a:ea typeface="Poppins Bold"/>
                <a:cs typeface="Poppins Bold"/>
                <a:sym typeface="Poppins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283791" y="-1068919"/>
            <a:ext cx="6443446" cy="7536194"/>
          </a:xfrm>
          <a:custGeom>
            <a:avLst/>
            <a:gdLst/>
            <a:ahLst/>
            <a:cxnLst/>
            <a:rect r="r" b="b" t="t" l="l"/>
            <a:pathLst>
              <a:path h="7536194" w="6443446">
                <a:moveTo>
                  <a:pt x="0" y="0"/>
                </a:moveTo>
                <a:lnTo>
                  <a:pt x="6443446" y="0"/>
                </a:lnTo>
                <a:lnTo>
                  <a:pt x="6443446" y="7536195"/>
                </a:lnTo>
                <a:lnTo>
                  <a:pt x="0" y="7536195"/>
                </a:lnTo>
                <a:lnTo>
                  <a:pt x="0" y="0"/>
                </a:lnTo>
                <a:close/>
              </a:path>
            </a:pathLst>
          </a:custGeom>
          <a:blipFill>
            <a:blip r:embed="rId2">
              <a:alphaModFix amt="20999"/>
            </a:blip>
            <a:stretch>
              <a:fillRect l="0" t="0" r="0" b="0"/>
            </a:stretch>
          </a:blipFill>
          <a:ln cap="sq">
            <a:noFill/>
            <a:prstDash val="solid"/>
            <a:miter/>
          </a:ln>
        </p:spPr>
      </p:sp>
      <p:grpSp>
        <p:nvGrpSpPr>
          <p:cNvPr name="Group 3" id="3"/>
          <p:cNvGrpSpPr/>
          <p:nvPr/>
        </p:nvGrpSpPr>
        <p:grpSpPr>
          <a:xfrm rot="0">
            <a:off x="7242788" y="3047628"/>
            <a:ext cx="10693489" cy="5606591"/>
            <a:chOff x="0" y="0"/>
            <a:chExt cx="1795601" cy="941432"/>
          </a:xfrm>
        </p:grpSpPr>
        <p:sp>
          <p:nvSpPr>
            <p:cNvPr name="Freeform 4" id="4"/>
            <p:cNvSpPr/>
            <p:nvPr/>
          </p:nvSpPr>
          <p:spPr>
            <a:xfrm flipH="false" flipV="false" rot="0">
              <a:off x="0" y="0"/>
              <a:ext cx="1795601" cy="941432"/>
            </a:xfrm>
            <a:custGeom>
              <a:avLst/>
              <a:gdLst/>
              <a:ahLst/>
              <a:cxnLst/>
              <a:rect r="r" b="b" t="t" l="l"/>
              <a:pathLst>
                <a:path h="941432" w="1795601">
                  <a:moveTo>
                    <a:pt x="16652" y="0"/>
                  </a:moveTo>
                  <a:lnTo>
                    <a:pt x="1778949" y="0"/>
                  </a:lnTo>
                  <a:cubicBezTo>
                    <a:pt x="1783365" y="0"/>
                    <a:pt x="1787601" y="1754"/>
                    <a:pt x="1790723" y="4877"/>
                  </a:cubicBezTo>
                  <a:cubicBezTo>
                    <a:pt x="1793846" y="8000"/>
                    <a:pt x="1795601" y="12235"/>
                    <a:pt x="1795601" y="16652"/>
                  </a:cubicBezTo>
                  <a:lnTo>
                    <a:pt x="1795601" y="924781"/>
                  </a:lnTo>
                  <a:cubicBezTo>
                    <a:pt x="1795601" y="933977"/>
                    <a:pt x="1788146" y="941432"/>
                    <a:pt x="1778949" y="941432"/>
                  </a:cubicBezTo>
                  <a:lnTo>
                    <a:pt x="16652" y="941432"/>
                  </a:lnTo>
                  <a:cubicBezTo>
                    <a:pt x="7455" y="941432"/>
                    <a:pt x="0" y="933977"/>
                    <a:pt x="0" y="924781"/>
                  </a:cubicBezTo>
                  <a:lnTo>
                    <a:pt x="0" y="16652"/>
                  </a:lnTo>
                  <a:cubicBezTo>
                    <a:pt x="0" y="7455"/>
                    <a:pt x="7455" y="0"/>
                    <a:pt x="16652" y="0"/>
                  </a:cubicBezTo>
                  <a:close/>
                </a:path>
              </a:pathLst>
            </a:custGeom>
            <a:blipFill>
              <a:blip r:embed="rId3"/>
              <a:stretch>
                <a:fillRect l="-12604" t="-10509" r="0" b="0"/>
              </a:stretch>
            </a:blipFill>
          </p:spPr>
        </p:sp>
      </p:grpSp>
      <p:sp>
        <p:nvSpPr>
          <p:cNvPr name="TextBox 5" id="5"/>
          <p:cNvSpPr txBox="true"/>
          <p:nvPr/>
        </p:nvSpPr>
        <p:spPr>
          <a:xfrm rot="0">
            <a:off x="2937932" y="1057275"/>
            <a:ext cx="11904018" cy="873715"/>
          </a:xfrm>
          <a:prstGeom prst="rect">
            <a:avLst/>
          </a:prstGeom>
        </p:spPr>
        <p:txBody>
          <a:bodyPr anchor="t" rtlCol="false" tIns="0" lIns="0" bIns="0" rIns="0">
            <a:spAutoFit/>
          </a:bodyPr>
          <a:lstStyle/>
          <a:p>
            <a:pPr algn="ctr" marL="1288177" indent="-644088" lvl="1">
              <a:lnSpc>
                <a:spcPts val="6205"/>
              </a:lnSpc>
              <a:buFont typeface="Arial"/>
              <a:buChar char="•"/>
            </a:pPr>
            <a:r>
              <a:rPr lang="en-US" b="true" sz="5966">
                <a:solidFill>
                  <a:srgbClr val="FFFFFF"/>
                </a:solidFill>
                <a:latin typeface="Poppins Bold"/>
                <a:ea typeface="Poppins Bold"/>
                <a:cs typeface="Poppins Bold"/>
                <a:sym typeface="Poppins Bold"/>
              </a:rPr>
              <a:t>Data Preparation Process</a:t>
            </a:r>
          </a:p>
        </p:txBody>
      </p:sp>
      <p:sp>
        <p:nvSpPr>
          <p:cNvPr name="TextBox 6" id="6"/>
          <p:cNvSpPr txBox="true"/>
          <p:nvPr/>
        </p:nvSpPr>
        <p:spPr>
          <a:xfrm rot="0">
            <a:off x="204394" y="3154593"/>
            <a:ext cx="6829037" cy="5009350"/>
          </a:xfrm>
          <a:prstGeom prst="rect">
            <a:avLst/>
          </a:prstGeom>
        </p:spPr>
        <p:txBody>
          <a:bodyPr anchor="t" rtlCol="false" tIns="0" lIns="0" bIns="0" rIns="0">
            <a:spAutoFit/>
          </a:bodyPr>
          <a:lstStyle/>
          <a:p>
            <a:pPr algn="l">
              <a:lnSpc>
                <a:spcPts val="3302"/>
              </a:lnSpc>
            </a:pPr>
          </a:p>
          <a:p>
            <a:pPr algn="l" marL="459997" indent="-229999" lvl="1">
              <a:lnSpc>
                <a:spcPts val="3302"/>
              </a:lnSpc>
              <a:buFont typeface="Arial"/>
              <a:buChar char="•"/>
            </a:pPr>
            <a:r>
              <a:rPr lang="en-US" b="true" sz="2130">
                <a:solidFill>
                  <a:srgbClr val="0292B7"/>
                </a:solidFill>
                <a:latin typeface="Poppins Bold"/>
                <a:ea typeface="Poppins Bold"/>
                <a:cs typeface="Poppins Bold"/>
                <a:sym typeface="Poppins Bold"/>
              </a:rPr>
              <a:t>Cleaning :</a:t>
            </a:r>
          </a:p>
          <a:p>
            <a:pPr algn="l">
              <a:lnSpc>
                <a:spcPts val="3302"/>
              </a:lnSpc>
            </a:pPr>
            <a:r>
              <a:rPr lang="en-US" sz="2130">
                <a:solidFill>
                  <a:srgbClr val="FFFFFF"/>
                </a:solidFill>
                <a:latin typeface="Poppins"/>
                <a:ea typeface="Poppins"/>
                <a:cs typeface="Poppins"/>
                <a:sym typeface="Poppins"/>
              </a:rPr>
              <a:t>  </a:t>
            </a:r>
            <a:r>
              <a:rPr lang="en-US" sz="2130">
                <a:solidFill>
                  <a:srgbClr val="FFFFFF"/>
                </a:solidFill>
                <a:latin typeface="Poppins"/>
                <a:ea typeface="Poppins"/>
                <a:cs typeface="Poppins"/>
                <a:sym typeface="Poppins"/>
              </a:rPr>
              <a:t>Removed duplic</a:t>
            </a:r>
            <a:r>
              <a:rPr lang="en-US" sz="2130">
                <a:solidFill>
                  <a:srgbClr val="FFFFFF"/>
                </a:solidFill>
                <a:latin typeface="Poppins"/>
                <a:ea typeface="Poppins"/>
                <a:cs typeface="Poppins"/>
                <a:sym typeface="Poppins"/>
              </a:rPr>
              <a:t>ates and null entries.</a:t>
            </a:r>
          </a:p>
          <a:p>
            <a:pPr algn="l">
              <a:lnSpc>
                <a:spcPts val="3302"/>
              </a:lnSpc>
            </a:pPr>
            <a:r>
              <a:rPr lang="en-US" sz="2130">
                <a:solidFill>
                  <a:srgbClr val="FFFFFF"/>
                </a:solidFill>
                <a:latin typeface="Poppins"/>
                <a:ea typeface="Poppins"/>
                <a:cs typeface="Poppins"/>
                <a:sym typeface="Poppins"/>
              </a:rPr>
              <a:t> </a:t>
            </a:r>
            <a:r>
              <a:rPr lang="en-US" sz="2130">
                <a:solidFill>
                  <a:srgbClr val="FFFFFF"/>
                </a:solidFill>
                <a:latin typeface="Poppins"/>
                <a:ea typeface="Poppins"/>
                <a:cs typeface="Poppins"/>
                <a:sym typeface="Poppins"/>
              </a:rPr>
              <a:t>Standardised naming conventions and fixed  inconsistent numerical values.</a:t>
            </a:r>
          </a:p>
          <a:p>
            <a:pPr algn="l">
              <a:lnSpc>
                <a:spcPts val="3302"/>
              </a:lnSpc>
            </a:pPr>
            <a:r>
              <a:rPr lang="en-US" sz="2130">
                <a:solidFill>
                  <a:srgbClr val="FFFFFF"/>
                </a:solidFill>
                <a:latin typeface="Poppins"/>
                <a:ea typeface="Poppins"/>
                <a:cs typeface="Poppins"/>
                <a:sym typeface="Poppins"/>
              </a:rPr>
              <a:t>  </a:t>
            </a:r>
            <a:r>
              <a:rPr lang="en-US" sz="2130">
                <a:solidFill>
                  <a:srgbClr val="FFFFFF"/>
                </a:solidFill>
                <a:latin typeface="Poppins"/>
                <a:ea typeface="Poppins"/>
                <a:cs typeface="Poppins"/>
                <a:sym typeface="Poppins"/>
              </a:rPr>
              <a:t>Verified all financial values for consistency</a:t>
            </a:r>
          </a:p>
          <a:p>
            <a:pPr algn="l" marL="459997" indent="-229999" lvl="1">
              <a:lnSpc>
                <a:spcPts val="3302"/>
              </a:lnSpc>
              <a:buFont typeface="Arial"/>
              <a:buChar char="•"/>
            </a:pPr>
            <a:r>
              <a:rPr lang="en-US" b="true" sz="2130">
                <a:solidFill>
                  <a:srgbClr val="0292B7"/>
                </a:solidFill>
                <a:latin typeface="Poppins Bold"/>
                <a:ea typeface="Poppins Bold"/>
                <a:cs typeface="Poppins Bold"/>
                <a:sym typeface="Poppins Bold"/>
              </a:rPr>
              <a:t>Transformation</a:t>
            </a:r>
            <a:r>
              <a:rPr lang="en-US" sz="2130">
                <a:solidFill>
                  <a:srgbClr val="0292B7"/>
                </a:solidFill>
                <a:latin typeface="Poppins"/>
                <a:ea typeface="Poppins"/>
                <a:cs typeface="Poppins"/>
                <a:sym typeface="Poppins"/>
              </a:rPr>
              <a:t>:</a:t>
            </a:r>
          </a:p>
          <a:p>
            <a:pPr algn="l">
              <a:lnSpc>
                <a:spcPts val="3302"/>
              </a:lnSpc>
            </a:pPr>
            <a:r>
              <a:rPr lang="en-US" sz="2130">
                <a:solidFill>
                  <a:srgbClr val="FFFFFF"/>
                </a:solidFill>
                <a:latin typeface="Poppins"/>
                <a:ea typeface="Poppins"/>
                <a:cs typeface="Poppins"/>
                <a:sym typeface="Poppins"/>
              </a:rPr>
              <a:t>  Created 42 calculated columns </a:t>
            </a:r>
          </a:p>
          <a:p>
            <a:pPr algn="l">
              <a:lnSpc>
                <a:spcPts val="3302"/>
              </a:lnSpc>
            </a:pPr>
            <a:r>
              <a:rPr lang="en-US" sz="2130">
                <a:solidFill>
                  <a:srgbClr val="FFFFFF"/>
                </a:solidFill>
                <a:latin typeface="Poppins"/>
                <a:ea typeface="Poppins"/>
                <a:cs typeface="Poppins"/>
                <a:sym typeface="Poppins"/>
              </a:rPr>
              <a:t>  Created</a:t>
            </a:r>
            <a:r>
              <a:rPr lang="en-US" sz="2130">
                <a:solidFill>
                  <a:srgbClr val="FFFFFF"/>
                </a:solidFill>
                <a:latin typeface="Poppins"/>
                <a:ea typeface="Poppins"/>
                <a:cs typeface="Poppins"/>
                <a:sym typeface="Poppins"/>
              </a:rPr>
              <a:t> 25 DAX measures (e.g., Net Profit, Total  </a:t>
            </a:r>
          </a:p>
          <a:p>
            <a:pPr algn="l">
              <a:lnSpc>
                <a:spcPts val="3302"/>
              </a:lnSpc>
            </a:pPr>
            <a:r>
              <a:rPr lang="en-US" sz="2130">
                <a:solidFill>
                  <a:srgbClr val="FFFFFF"/>
                </a:solidFill>
                <a:latin typeface="Poppins"/>
                <a:ea typeface="Poppins"/>
                <a:cs typeface="Poppins"/>
                <a:sym typeface="Poppins"/>
              </a:rPr>
              <a:t>  </a:t>
            </a:r>
            <a:r>
              <a:rPr lang="en-US" sz="2130">
                <a:solidFill>
                  <a:srgbClr val="FFFFFF"/>
                </a:solidFill>
                <a:latin typeface="Poppins"/>
                <a:ea typeface="Poppins"/>
                <a:cs typeface="Poppins"/>
                <a:sym typeface="Poppins"/>
              </a:rPr>
              <a:t>Cost, Defect Rate, Returned Quantity %, Lead Time Classification).</a:t>
            </a:r>
          </a:p>
          <a:p>
            <a:pPr algn="l">
              <a:lnSpc>
                <a:spcPts val="330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283791" y="-1068919"/>
            <a:ext cx="6443446" cy="7536194"/>
          </a:xfrm>
          <a:custGeom>
            <a:avLst/>
            <a:gdLst/>
            <a:ahLst/>
            <a:cxnLst/>
            <a:rect r="r" b="b" t="t" l="l"/>
            <a:pathLst>
              <a:path h="7536194" w="6443446">
                <a:moveTo>
                  <a:pt x="0" y="0"/>
                </a:moveTo>
                <a:lnTo>
                  <a:pt x="6443446" y="0"/>
                </a:lnTo>
                <a:lnTo>
                  <a:pt x="6443446" y="7536195"/>
                </a:lnTo>
                <a:lnTo>
                  <a:pt x="0" y="7536195"/>
                </a:lnTo>
                <a:lnTo>
                  <a:pt x="0" y="0"/>
                </a:lnTo>
                <a:close/>
              </a:path>
            </a:pathLst>
          </a:custGeom>
          <a:blipFill>
            <a:blip r:embed="rId2">
              <a:alphaModFix amt="20999"/>
            </a:blip>
            <a:stretch>
              <a:fillRect l="0" t="0" r="0" b="0"/>
            </a:stretch>
          </a:blipFill>
          <a:ln cap="sq">
            <a:noFill/>
            <a:prstDash val="solid"/>
            <a:miter/>
          </a:ln>
        </p:spPr>
      </p:sp>
      <p:grpSp>
        <p:nvGrpSpPr>
          <p:cNvPr name="Group 3" id="3"/>
          <p:cNvGrpSpPr/>
          <p:nvPr/>
        </p:nvGrpSpPr>
        <p:grpSpPr>
          <a:xfrm rot="0">
            <a:off x="9705526" y="2640877"/>
            <a:ext cx="8333903" cy="4692949"/>
            <a:chOff x="0" y="0"/>
            <a:chExt cx="1399390" cy="788018"/>
          </a:xfrm>
        </p:grpSpPr>
        <p:sp>
          <p:nvSpPr>
            <p:cNvPr name="Freeform 4" id="4"/>
            <p:cNvSpPr/>
            <p:nvPr/>
          </p:nvSpPr>
          <p:spPr>
            <a:xfrm flipH="false" flipV="false" rot="0">
              <a:off x="0" y="0"/>
              <a:ext cx="1399390" cy="788018"/>
            </a:xfrm>
            <a:custGeom>
              <a:avLst/>
              <a:gdLst/>
              <a:ahLst/>
              <a:cxnLst/>
              <a:rect r="r" b="b" t="t" l="l"/>
              <a:pathLst>
                <a:path h="788018" w="1399390">
                  <a:moveTo>
                    <a:pt x="21366" y="0"/>
                  </a:moveTo>
                  <a:lnTo>
                    <a:pt x="1378024" y="0"/>
                  </a:lnTo>
                  <a:cubicBezTo>
                    <a:pt x="1389824" y="0"/>
                    <a:pt x="1399390" y="9566"/>
                    <a:pt x="1399390" y="21366"/>
                  </a:cubicBezTo>
                  <a:lnTo>
                    <a:pt x="1399390" y="766652"/>
                  </a:lnTo>
                  <a:cubicBezTo>
                    <a:pt x="1399390" y="778452"/>
                    <a:pt x="1389824" y="788018"/>
                    <a:pt x="1378024" y="788018"/>
                  </a:cubicBezTo>
                  <a:lnTo>
                    <a:pt x="21366" y="788018"/>
                  </a:lnTo>
                  <a:cubicBezTo>
                    <a:pt x="9566" y="788018"/>
                    <a:pt x="0" y="778452"/>
                    <a:pt x="0" y="766652"/>
                  </a:cubicBezTo>
                  <a:lnTo>
                    <a:pt x="0" y="21366"/>
                  </a:lnTo>
                  <a:cubicBezTo>
                    <a:pt x="0" y="9566"/>
                    <a:pt x="9566" y="0"/>
                    <a:pt x="21366" y="0"/>
                  </a:cubicBezTo>
                  <a:close/>
                </a:path>
              </a:pathLst>
            </a:custGeom>
            <a:blipFill>
              <a:blip r:embed="rId3"/>
              <a:stretch>
                <a:fillRect l="0" t="-5416" r="0" b="-5416"/>
              </a:stretch>
            </a:blipFill>
          </p:spPr>
        </p:sp>
      </p:grpSp>
      <p:sp>
        <p:nvSpPr>
          <p:cNvPr name="TextBox 5" id="5"/>
          <p:cNvSpPr txBox="true"/>
          <p:nvPr/>
        </p:nvSpPr>
        <p:spPr>
          <a:xfrm rot="0">
            <a:off x="345084" y="790551"/>
            <a:ext cx="15594477" cy="9121348"/>
          </a:xfrm>
          <a:prstGeom prst="rect">
            <a:avLst/>
          </a:prstGeom>
        </p:spPr>
        <p:txBody>
          <a:bodyPr anchor="t" rtlCol="false" tIns="0" lIns="0" bIns="0" rIns="0">
            <a:spAutoFit/>
          </a:bodyPr>
          <a:lstStyle/>
          <a:p>
            <a:pPr algn="just">
              <a:lnSpc>
                <a:spcPts val="2686"/>
              </a:lnSpc>
            </a:pPr>
          </a:p>
          <a:p>
            <a:pPr algn="just" marL="921007" indent="-460503" lvl="1">
              <a:lnSpc>
                <a:spcPts val="6228"/>
              </a:lnSpc>
              <a:buFont typeface="Arial"/>
              <a:buChar char="•"/>
            </a:pPr>
            <a:r>
              <a:rPr lang="en-US" b="true" sz="4265">
                <a:solidFill>
                  <a:srgbClr val="FFFFFF"/>
                </a:solidFill>
                <a:latin typeface="Poppins Bold"/>
                <a:ea typeface="Poppins Bold"/>
                <a:cs typeface="Poppins Bold"/>
                <a:sym typeface="Poppins Bold"/>
              </a:rPr>
              <a:t>Data Modelling</a:t>
            </a:r>
          </a:p>
          <a:p>
            <a:pPr algn="just">
              <a:lnSpc>
                <a:spcPts val="2686"/>
              </a:lnSpc>
            </a:pPr>
            <a:r>
              <a:rPr lang="en-US" sz="1839">
                <a:solidFill>
                  <a:srgbClr val="FFFFFF"/>
                </a:solidFill>
                <a:latin typeface="Poppins"/>
                <a:ea typeface="Poppins"/>
                <a:cs typeface="Poppins"/>
                <a:sym typeface="Poppins"/>
              </a:rPr>
              <a:t> </a:t>
            </a:r>
            <a:r>
              <a:rPr lang="en-US" sz="1839" b="true">
                <a:solidFill>
                  <a:srgbClr val="2D8BBA"/>
                </a:solidFill>
                <a:latin typeface="Poppins Bold"/>
                <a:ea typeface="Poppins Bold"/>
                <a:cs typeface="Poppins Bold"/>
                <a:sym typeface="Poppins Bold"/>
              </a:rPr>
              <a:t>1. Supplier Data</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Acts as the central dimension table.</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Contains supplier attributes (country, rating, type, lead time).</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Connected to all fact tables using supplier_id.</a:t>
            </a:r>
          </a:p>
          <a:p>
            <a:pPr algn="just">
              <a:lnSpc>
                <a:spcPts val="2686"/>
              </a:lnSpc>
            </a:pPr>
            <a:r>
              <a:rPr lang="en-US" sz="1839" b="true">
                <a:solidFill>
                  <a:srgbClr val="2D8BBA"/>
                </a:solidFill>
                <a:latin typeface="Poppins Bold"/>
                <a:ea typeface="Poppins Bold"/>
                <a:cs typeface="Poppins Bold"/>
                <a:sym typeface="Poppins Bold"/>
              </a:rPr>
              <a:t>2. Prices &amp; Profit Margin</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Includes item-level pricing, profit margin, and manufacturing lead time.</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Links product financial performance with supplier information.</a:t>
            </a:r>
          </a:p>
          <a:p>
            <a:pPr algn="just">
              <a:lnSpc>
                <a:spcPts val="2686"/>
              </a:lnSpc>
            </a:pPr>
            <a:r>
              <a:rPr lang="en-US" sz="1839" b="true">
                <a:solidFill>
                  <a:srgbClr val="2D8BBA"/>
                </a:solidFill>
                <a:latin typeface="Poppins Bold"/>
                <a:ea typeface="Poppins Bold"/>
                <a:cs typeface="Poppins Bold"/>
                <a:sym typeface="Poppins Bold"/>
              </a:rPr>
              <a:t>3. Items Sales</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Stores annual sales quantities (2023–2025).</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Joined wi</a:t>
            </a:r>
            <a:r>
              <a:rPr lang="en-US" sz="1839">
                <a:solidFill>
                  <a:srgbClr val="FFFFFF"/>
                </a:solidFill>
                <a:latin typeface="Poppins"/>
                <a:ea typeface="Poppins"/>
                <a:cs typeface="Poppins"/>
                <a:sym typeface="Poppins"/>
              </a:rPr>
              <a:t>th item details to analyze item perform</a:t>
            </a:r>
            <a:r>
              <a:rPr lang="en-US" sz="1839">
                <a:solidFill>
                  <a:srgbClr val="FFFFFF"/>
                </a:solidFill>
                <a:latin typeface="Poppins"/>
                <a:ea typeface="Poppins"/>
                <a:cs typeface="Poppins"/>
                <a:sym typeface="Poppins"/>
              </a:rPr>
              <a:t>ance over time.</a:t>
            </a:r>
          </a:p>
          <a:p>
            <a:pPr algn="just">
              <a:lnSpc>
                <a:spcPts val="2686"/>
              </a:lnSpc>
            </a:pPr>
            <a:r>
              <a:rPr lang="en-US" sz="1839" b="true">
                <a:solidFill>
                  <a:srgbClr val="2D8BBA"/>
                </a:solidFill>
                <a:latin typeface="Poppins Bold"/>
                <a:ea typeface="Poppins Bold"/>
                <a:cs typeface="Poppins Bold"/>
                <a:sym typeface="Poppins Bold"/>
              </a:rPr>
              <a:t>4. Open &amp; Current Stock</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Shows current and opening stock levels.</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Helps calculate stock turnover, availability, and supply planning metrics.</a:t>
            </a:r>
          </a:p>
          <a:p>
            <a:pPr algn="just">
              <a:lnSpc>
                <a:spcPts val="2686"/>
              </a:lnSpc>
            </a:pPr>
            <a:r>
              <a:rPr lang="en-US" sz="1839" b="true">
                <a:solidFill>
                  <a:srgbClr val="2D8BBA"/>
                </a:solidFill>
                <a:latin typeface="Poppins Bold"/>
                <a:ea typeface="Poppins Bold"/>
                <a:cs typeface="Poppins Bold"/>
                <a:sym typeface="Poppins Bold"/>
              </a:rPr>
              <a:t>5. Purchase Data</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Includes ordered quantities, returned/defect items, and delivery dates.</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Enables monitoring of supplier reliability, delays, and quality issues.</a:t>
            </a:r>
          </a:p>
          <a:p>
            <a:pPr algn="just">
              <a:lnSpc>
                <a:spcPts val="2686"/>
              </a:lnSpc>
            </a:pPr>
            <a:r>
              <a:rPr lang="en-US" sz="1839" b="true">
                <a:solidFill>
                  <a:srgbClr val="2D8BBA"/>
                </a:solidFill>
                <a:latin typeface="Poppins Bold"/>
                <a:ea typeface="Poppins Bold"/>
                <a:cs typeface="Poppins Bold"/>
                <a:sym typeface="Poppins Bold"/>
              </a:rPr>
              <a:t>6. Shipment Data</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Contains shipping costs, shipping method, shipment days, and order dates.</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Used to evaluate logistics efficiency and total landed cost.</a:t>
            </a:r>
          </a:p>
          <a:p>
            <a:pPr algn="just">
              <a:lnSpc>
                <a:spcPts val="2686"/>
              </a:lnSpc>
            </a:pPr>
            <a:r>
              <a:rPr lang="en-US" sz="1839" b="true">
                <a:solidFill>
                  <a:srgbClr val="2D8BBA"/>
                </a:solidFill>
                <a:latin typeface="Poppins Bold"/>
                <a:ea typeface="Poppins Bold"/>
                <a:cs typeface="Poppins Bold"/>
                <a:sym typeface="Poppins Bold"/>
              </a:rPr>
              <a:t>7. Supplier Status</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Tracks supplier performance status and reasons for stopping dealings.</a:t>
            </a:r>
          </a:p>
          <a:p>
            <a:pPr algn="just" marL="397221" indent="-198611" lvl="1">
              <a:lnSpc>
                <a:spcPts val="2686"/>
              </a:lnSpc>
              <a:buFont typeface="Arial"/>
              <a:buChar char="•"/>
            </a:pPr>
            <a:r>
              <a:rPr lang="en-US" sz="1839">
                <a:solidFill>
                  <a:srgbClr val="FFFFFF"/>
                </a:solidFill>
                <a:latin typeface="Poppins"/>
                <a:ea typeface="Poppins"/>
                <a:cs typeface="Poppins"/>
                <a:sym typeface="Poppins"/>
              </a:rPr>
              <a:t>Useful for risk assessment and supplier lifecycle management.</a:t>
            </a:r>
          </a:p>
          <a:p>
            <a:pPr algn="just">
              <a:lnSpc>
                <a:spcPts val="2686"/>
              </a:lnSpc>
            </a:pPr>
          </a:p>
          <a:p>
            <a:pPr algn="just">
              <a:lnSpc>
                <a:spcPts val="2686"/>
              </a:lnSpc>
            </a:pPr>
          </a:p>
        </p:txBody>
      </p:sp>
      <p:sp>
        <p:nvSpPr>
          <p:cNvPr name="TextBox 6" id="6"/>
          <p:cNvSpPr txBox="true"/>
          <p:nvPr/>
        </p:nvSpPr>
        <p:spPr>
          <a:xfrm rot="0">
            <a:off x="11514683" y="7460012"/>
            <a:ext cx="4715590" cy="210715"/>
          </a:xfrm>
          <a:prstGeom prst="rect">
            <a:avLst/>
          </a:prstGeom>
        </p:spPr>
        <p:txBody>
          <a:bodyPr anchor="t" rtlCol="false" tIns="0" lIns="0" bIns="0" rIns="0">
            <a:spAutoFit/>
          </a:bodyPr>
          <a:lstStyle/>
          <a:p>
            <a:pPr algn="ctr">
              <a:lnSpc>
                <a:spcPts val="1522"/>
              </a:lnSpc>
            </a:pPr>
            <a:r>
              <a:rPr lang="en-US" b="true" sz="1463">
                <a:solidFill>
                  <a:srgbClr val="FFDE59"/>
                </a:solidFill>
                <a:latin typeface="Poppins Bold"/>
                <a:ea typeface="Poppins Bold"/>
                <a:cs typeface="Poppins Bold"/>
                <a:sym typeface="Poppins Bold"/>
              </a:rPr>
              <a:t>snowflake schema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967497" y="-279456"/>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8" id="8"/>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9" id="9"/>
          <p:cNvSpPr txBox="true"/>
          <p:nvPr/>
        </p:nvSpPr>
        <p:spPr>
          <a:xfrm rot="0">
            <a:off x="479896" y="1656890"/>
            <a:ext cx="14421268" cy="857345"/>
          </a:xfrm>
          <a:prstGeom prst="rect">
            <a:avLst/>
          </a:prstGeom>
        </p:spPr>
        <p:txBody>
          <a:bodyPr anchor="t" rtlCol="false" tIns="0" lIns="0" bIns="0" rIns="0">
            <a:spAutoFit/>
          </a:bodyPr>
          <a:lstStyle/>
          <a:p>
            <a:pPr algn="just">
              <a:lnSpc>
                <a:spcPts val="6160"/>
              </a:lnSpc>
            </a:pPr>
            <a:r>
              <a:rPr lang="en-US" b="true" sz="5923">
                <a:solidFill>
                  <a:srgbClr val="FFFFFF"/>
                </a:solidFill>
                <a:latin typeface="Poppins Bold"/>
                <a:ea typeface="Poppins Bold"/>
                <a:cs typeface="Poppins Bold"/>
                <a:sym typeface="Poppins Bold"/>
              </a:rPr>
              <a:t>Executive Summary</a:t>
            </a:r>
          </a:p>
        </p:txBody>
      </p:sp>
      <p:sp>
        <p:nvSpPr>
          <p:cNvPr name="TextBox 10" id="10"/>
          <p:cNvSpPr txBox="true"/>
          <p:nvPr/>
        </p:nvSpPr>
        <p:spPr>
          <a:xfrm rot="0">
            <a:off x="479896" y="2599960"/>
            <a:ext cx="16721311" cy="6491388"/>
          </a:xfrm>
          <a:prstGeom prst="rect">
            <a:avLst/>
          </a:prstGeom>
        </p:spPr>
        <p:txBody>
          <a:bodyPr anchor="t" rtlCol="false" tIns="0" lIns="0" bIns="0" rIns="0">
            <a:spAutoFit/>
          </a:bodyPr>
          <a:lstStyle/>
          <a:p>
            <a:pPr algn="just">
              <a:lnSpc>
                <a:spcPts val="2857"/>
              </a:lnSpc>
            </a:pPr>
          </a:p>
          <a:p>
            <a:pPr algn="just" marL="397965" indent="-198982" lvl="1">
              <a:lnSpc>
                <a:spcPts val="2857"/>
              </a:lnSpc>
              <a:buFont typeface="Arial"/>
              <a:buChar char="•"/>
            </a:pPr>
            <a:r>
              <a:rPr lang="en-US" sz="1843">
                <a:solidFill>
                  <a:srgbClr val="FFFFFF"/>
                </a:solidFill>
                <a:latin typeface="Canva Sans"/>
                <a:ea typeface="Canva Sans"/>
                <a:cs typeface="Canva Sans"/>
                <a:sym typeface="Canva Sans"/>
              </a:rPr>
              <a:t>The supply chain performance analysis reveals several areas of strength and significant opportunities for improvement:</a:t>
            </a:r>
          </a:p>
          <a:p>
            <a:pPr algn="just">
              <a:lnSpc>
                <a:spcPts val="2857"/>
              </a:lnSpc>
            </a:pPr>
          </a:p>
          <a:p>
            <a:pPr algn="just" marL="397965" indent="-198982" lvl="1">
              <a:lnSpc>
                <a:spcPts val="2857"/>
              </a:lnSpc>
              <a:buFont typeface="Arial"/>
              <a:buChar char="•"/>
            </a:pPr>
            <a:r>
              <a:rPr lang="en-US" b="true" sz="1843">
                <a:solidFill>
                  <a:srgbClr val="03DBFE"/>
                </a:solidFill>
                <a:latin typeface="Canva Sans Bold"/>
                <a:ea typeface="Canva Sans Bold"/>
                <a:cs typeface="Canva Sans Bold"/>
                <a:sym typeface="Canva Sans Bold"/>
              </a:rPr>
              <a:t>Strengths:</a:t>
            </a:r>
          </a:p>
          <a:p>
            <a:pPr algn="just">
              <a:lnSpc>
                <a:spcPts val="2857"/>
              </a:lnSpc>
            </a:pPr>
            <a:r>
              <a:rPr lang="en-US" sz="1843">
                <a:solidFill>
                  <a:srgbClr val="FFFFFF"/>
                </a:solidFill>
                <a:latin typeface="Canva Sans"/>
                <a:ea typeface="Canva Sans"/>
                <a:cs typeface="Canva Sans"/>
                <a:sym typeface="Canva Sans"/>
              </a:rPr>
              <a:t>Strong Supplier Base: Over 751 suppliers, with a majority rated 3–5.</a:t>
            </a:r>
          </a:p>
          <a:p>
            <a:pPr algn="just">
              <a:lnSpc>
                <a:spcPts val="2857"/>
              </a:lnSpc>
            </a:pPr>
            <a:r>
              <a:rPr lang="en-US" sz="1843">
                <a:solidFill>
                  <a:srgbClr val="FFFFFF"/>
                </a:solidFill>
                <a:latin typeface="Canva Sans"/>
                <a:ea typeface="Canva Sans"/>
                <a:cs typeface="Canva Sans"/>
                <a:sym typeface="Canva Sans"/>
              </a:rPr>
              <a:t>High Delivery Volumes: Over 36.5 million units delivered across categories like bathroom, commercial lighting, and decor.</a:t>
            </a:r>
          </a:p>
          <a:p>
            <a:pPr algn="just">
              <a:lnSpc>
                <a:spcPts val="2857"/>
              </a:lnSpc>
            </a:pPr>
            <a:r>
              <a:rPr lang="en-US" sz="1843">
                <a:solidFill>
                  <a:srgbClr val="FFFFFF"/>
                </a:solidFill>
                <a:latin typeface="Canva Sans"/>
                <a:ea typeface="Canva Sans"/>
                <a:cs typeface="Canva Sans"/>
                <a:sym typeface="Canva Sans"/>
              </a:rPr>
              <a:t>Cost Efficiency: Low average cost-to-serve for local and consumables suppliers ($1.2K and $1.5K per order).</a:t>
            </a:r>
          </a:p>
          <a:p>
            <a:pPr algn="just" marL="397965" indent="-198982" lvl="1">
              <a:lnSpc>
                <a:spcPts val="2857"/>
              </a:lnSpc>
              <a:buFont typeface="Arial"/>
              <a:buChar char="•"/>
            </a:pPr>
            <a:r>
              <a:rPr lang="en-US" b="true" sz="1843">
                <a:solidFill>
                  <a:srgbClr val="03DBFE"/>
                </a:solidFill>
                <a:latin typeface="Canva Sans Bold"/>
                <a:ea typeface="Canva Sans Bold"/>
                <a:cs typeface="Canva Sans Bold"/>
                <a:sym typeface="Canva Sans Bold"/>
              </a:rPr>
              <a:t>Concerns:</a:t>
            </a:r>
          </a:p>
          <a:p>
            <a:pPr algn="just">
              <a:lnSpc>
                <a:spcPts val="2857"/>
              </a:lnSpc>
            </a:pPr>
            <a:r>
              <a:rPr lang="en-US" sz="1843">
                <a:solidFill>
                  <a:srgbClr val="FFFFFF"/>
                </a:solidFill>
                <a:latin typeface="Canva Sans"/>
                <a:ea typeface="Canva Sans"/>
                <a:cs typeface="Canva Sans"/>
                <a:sym typeface="Canva Sans"/>
              </a:rPr>
              <a:t>Lead Time Variability: Average lead time is 60+ days, with some suppliers exceeding 90 days.</a:t>
            </a:r>
          </a:p>
          <a:p>
            <a:pPr algn="just">
              <a:lnSpc>
                <a:spcPts val="2857"/>
              </a:lnSpc>
            </a:pPr>
            <a:r>
              <a:rPr lang="en-US" sz="1843">
                <a:solidFill>
                  <a:srgbClr val="FFFFFF"/>
                </a:solidFill>
                <a:latin typeface="Canva Sans"/>
                <a:ea typeface="Canva Sans"/>
                <a:cs typeface="Canva Sans"/>
                <a:sym typeface="Canva Sans"/>
              </a:rPr>
              <a:t>Low Perfect Order Rate: Only 17% of orders are classified as “perfect,” raising a concern in fulfilment accuracy.</a:t>
            </a:r>
          </a:p>
          <a:p>
            <a:pPr algn="just">
              <a:lnSpc>
                <a:spcPts val="2857"/>
              </a:lnSpc>
            </a:pPr>
            <a:r>
              <a:rPr lang="en-US" sz="1843">
                <a:solidFill>
                  <a:srgbClr val="FFFFFF"/>
                </a:solidFill>
                <a:latin typeface="Canva Sans"/>
                <a:ea typeface="Canva Sans"/>
                <a:cs typeface="Canva Sans"/>
                <a:sym typeface="Canva Sans"/>
              </a:rPr>
              <a:t>High Supply Chain Cost: Supply chain cost per unit is 86.79%, indicating inefficiencies in logistics and handling.</a:t>
            </a:r>
          </a:p>
          <a:p>
            <a:pPr algn="just">
              <a:lnSpc>
                <a:spcPts val="2857"/>
              </a:lnSpc>
            </a:pPr>
            <a:r>
              <a:rPr lang="en-US" sz="1843">
                <a:solidFill>
                  <a:srgbClr val="FFFFFF"/>
                </a:solidFill>
                <a:latin typeface="Canva Sans"/>
                <a:ea typeface="Canva Sans"/>
                <a:cs typeface="Canva Sans"/>
                <a:sym typeface="Canva Sans"/>
              </a:rPr>
              <a:t>Excess Inventory: Days of Inventory (DOI) is 194 days, with an average stock coverage of     15 months, suggesting overstocking.</a:t>
            </a:r>
          </a:p>
          <a:p>
            <a:pPr algn="just">
              <a:lnSpc>
                <a:spcPts val="2857"/>
              </a:lnSpc>
            </a:pPr>
            <a:r>
              <a:rPr lang="en-US" sz="1843">
                <a:solidFill>
                  <a:srgbClr val="FFFFFF"/>
                </a:solidFill>
                <a:latin typeface="Canva Sans"/>
                <a:ea typeface="Canva Sans"/>
                <a:cs typeface="Canva Sans"/>
                <a:sym typeface="Canva Sans"/>
              </a:rPr>
              <a:t>Delivery Delays: On-time delivery rate is excellent, with delay rates impacting 34 orders only.</a:t>
            </a:r>
          </a:p>
          <a:p>
            <a:pPr algn="just">
              <a:lnSpc>
                <a:spcPts val="2857"/>
              </a:lnSpc>
            </a:pPr>
          </a:p>
          <a:p>
            <a:pPr algn="just" marL="397965" indent="-198982" lvl="1">
              <a:lnSpc>
                <a:spcPts val="2857"/>
              </a:lnSpc>
              <a:buFont typeface="Arial"/>
              <a:buChar char="•"/>
            </a:pPr>
            <a:r>
              <a:rPr lang="en-US" b="true" sz="1843">
                <a:solidFill>
                  <a:srgbClr val="03DBFE"/>
                </a:solidFill>
                <a:latin typeface="Canva Sans Bold"/>
                <a:ea typeface="Canva Sans Bold"/>
                <a:cs typeface="Canva Sans Bold"/>
                <a:sym typeface="Canva Sans Bold"/>
              </a:rPr>
              <a:t> Financial &amp; Operational Impact:</a:t>
            </a:r>
          </a:p>
          <a:p>
            <a:pPr algn="just">
              <a:lnSpc>
                <a:spcPts val="2857"/>
              </a:lnSpc>
            </a:pPr>
            <a:r>
              <a:rPr lang="en-US" sz="1843">
                <a:solidFill>
                  <a:srgbClr val="FFFFFF"/>
                </a:solidFill>
                <a:latin typeface="Canva Sans"/>
                <a:ea typeface="Canva Sans"/>
                <a:cs typeface="Canva Sans"/>
                <a:sym typeface="Canva Sans"/>
              </a:rPr>
              <a:t>High defect and return rates in categories like bathroom and commercial lighting.</a:t>
            </a:r>
          </a:p>
          <a:p>
            <a:pPr algn="just">
              <a:lnSpc>
                <a:spcPts val="2857"/>
              </a:lnSpc>
            </a:pPr>
            <a:r>
              <a:rPr lang="en-US" sz="1843">
                <a:solidFill>
                  <a:srgbClr val="FFFFFF"/>
                </a:solidFill>
                <a:latin typeface="Canva Sans"/>
                <a:ea typeface="Canva Sans"/>
                <a:cs typeface="Canva Sans"/>
                <a:sym typeface="Canva Sans"/>
              </a:rPr>
              <a:t>Forecast inaccuracy with significant variance between actual and forecasted sales.</a:t>
            </a:r>
          </a:p>
          <a:p>
            <a:pPr algn="just">
              <a:lnSpc>
                <a:spcPts val="2857"/>
              </a:lnSpc>
            </a:pPr>
            <a:r>
              <a:rPr lang="en-US" sz="1843">
                <a:solidFill>
                  <a:srgbClr val="FFFFFF"/>
                </a:solidFill>
                <a:latin typeface="Canva Sans"/>
                <a:ea typeface="Canva Sans"/>
                <a:cs typeface="Canva Sans"/>
                <a:sym typeface="Canva Sans"/>
              </a:rPr>
              <a:t>Dead stock percentage not tracked, posing a risk of obsolescence.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967497" y="-279456"/>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3345944" y="3042165"/>
            <a:ext cx="3756526" cy="5172303"/>
          </a:xfrm>
          <a:custGeom>
            <a:avLst/>
            <a:gdLst/>
            <a:ahLst/>
            <a:cxnLst/>
            <a:rect r="r" b="b" t="t" l="l"/>
            <a:pathLst>
              <a:path h="5172303" w="3756526">
                <a:moveTo>
                  <a:pt x="0" y="0"/>
                </a:moveTo>
                <a:lnTo>
                  <a:pt x="3756526" y="0"/>
                </a:lnTo>
                <a:lnTo>
                  <a:pt x="3756526" y="5172302"/>
                </a:lnTo>
                <a:lnTo>
                  <a:pt x="0" y="5172302"/>
                </a:lnTo>
                <a:lnTo>
                  <a:pt x="0" y="0"/>
                </a:lnTo>
                <a:close/>
              </a:path>
            </a:pathLst>
          </a:custGeom>
          <a:blipFill>
            <a:blip r:embed="rId3"/>
            <a:stretch>
              <a:fillRect l="0" t="0" r="0" b="0"/>
            </a:stretch>
          </a:blipFill>
        </p:spPr>
      </p:sp>
      <p:sp>
        <p:nvSpPr>
          <p:cNvPr name="TextBox 8" id="8"/>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9" id="9"/>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0" id="10"/>
          <p:cNvSpPr txBox="true"/>
          <p:nvPr/>
        </p:nvSpPr>
        <p:spPr>
          <a:xfrm rot="0">
            <a:off x="1448787" y="2304051"/>
            <a:ext cx="12347617" cy="738113"/>
          </a:xfrm>
          <a:prstGeom prst="rect">
            <a:avLst/>
          </a:prstGeom>
        </p:spPr>
        <p:txBody>
          <a:bodyPr anchor="t" rtlCol="false" tIns="0" lIns="0" bIns="0" rIns="0">
            <a:spAutoFit/>
          </a:bodyPr>
          <a:lstStyle/>
          <a:p>
            <a:pPr algn="just">
              <a:lnSpc>
                <a:spcPts val="5274"/>
              </a:lnSpc>
            </a:pPr>
            <a:r>
              <a:rPr lang="en-US" b="true" sz="5071">
                <a:solidFill>
                  <a:srgbClr val="FFFFFF"/>
                </a:solidFill>
                <a:latin typeface="Poppins Bold"/>
                <a:ea typeface="Poppins Bold"/>
                <a:cs typeface="Poppins Bold"/>
                <a:sym typeface="Poppins Bold"/>
              </a:rPr>
              <a:t>Supplier Performance Overview</a:t>
            </a:r>
          </a:p>
        </p:txBody>
      </p:sp>
      <p:sp>
        <p:nvSpPr>
          <p:cNvPr name="TextBox 11" id="11"/>
          <p:cNvSpPr txBox="true"/>
          <p:nvPr/>
        </p:nvSpPr>
        <p:spPr>
          <a:xfrm rot="0">
            <a:off x="1028700" y="3489840"/>
            <a:ext cx="10850487" cy="4073701"/>
          </a:xfrm>
          <a:prstGeom prst="rect">
            <a:avLst/>
          </a:prstGeom>
        </p:spPr>
        <p:txBody>
          <a:bodyPr anchor="t" rtlCol="false" tIns="0" lIns="0" bIns="0" rIns="0">
            <a:spAutoFit/>
          </a:bodyPr>
          <a:lstStyle/>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Objective of supplier analysis</a:t>
            </a:r>
          </a:p>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Why supplier performance is critical to supply chain efficiency</a:t>
            </a:r>
          </a:p>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Overview of data used (2023–2025)</a:t>
            </a:r>
          </a:p>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Mention the KPIs covered across the two pages!!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967497" y="-279456"/>
            <a:ext cx="5755537" cy="6731622"/>
          </a:xfrm>
          <a:custGeom>
            <a:avLst/>
            <a:gdLst/>
            <a:ahLst/>
            <a:cxnLst/>
            <a:rect r="r" b="b" t="t" l="l"/>
            <a:pathLst>
              <a:path h="6731622" w="5755537">
                <a:moveTo>
                  <a:pt x="0" y="0"/>
                </a:moveTo>
                <a:lnTo>
                  <a:pt x="5755536" y="0"/>
                </a:lnTo>
                <a:lnTo>
                  <a:pt x="5755536" y="6731622"/>
                </a:lnTo>
                <a:lnTo>
                  <a:pt x="0" y="6731622"/>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638790" y="7800911"/>
            <a:ext cx="3520531" cy="1134229"/>
          </a:xfrm>
          <a:custGeom>
            <a:avLst/>
            <a:gdLst/>
            <a:ahLst/>
            <a:cxnLst/>
            <a:rect r="r" b="b" t="t" l="l"/>
            <a:pathLst>
              <a:path h="1134229" w="3520531">
                <a:moveTo>
                  <a:pt x="0" y="0"/>
                </a:moveTo>
                <a:lnTo>
                  <a:pt x="3520531" y="0"/>
                </a:lnTo>
                <a:lnTo>
                  <a:pt x="3520531" y="1134229"/>
                </a:lnTo>
                <a:lnTo>
                  <a:pt x="0" y="1134229"/>
                </a:lnTo>
                <a:lnTo>
                  <a:pt x="0" y="0"/>
                </a:lnTo>
                <a:close/>
              </a:path>
            </a:pathLst>
          </a:custGeom>
          <a:blipFill>
            <a:blip r:embed="rId3"/>
            <a:stretch>
              <a:fillRect l="0" t="0" r="0" b="0"/>
            </a:stretch>
          </a:blipFill>
        </p:spPr>
      </p:sp>
      <p:sp>
        <p:nvSpPr>
          <p:cNvPr name="Freeform 8" id="8"/>
          <p:cNvSpPr/>
          <p:nvPr/>
        </p:nvSpPr>
        <p:spPr>
          <a:xfrm flipH="false" flipV="false" rot="0">
            <a:off x="10638790" y="3317199"/>
            <a:ext cx="3520531" cy="2516805"/>
          </a:xfrm>
          <a:custGeom>
            <a:avLst/>
            <a:gdLst/>
            <a:ahLst/>
            <a:cxnLst/>
            <a:rect r="r" b="b" t="t" l="l"/>
            <a:pathLst>
              <a:path h="2516805" w="3520531">
                <a:moveTo>
                  <a:pt x="0" y="0"/>
                </a:moveTo>
                <a:lnTo>
                  <a:pt x="3520531" y="0"/>
                </a:lnTo>
                <a:lnTo>
                  <a:pt x="3520531" y="2516805"/>
                </a:lnTo>
                <a:lnTo>
                  <a:pt x="0" y="2516805"/>
                </a:lnTo>
                <a:lnTo>
                  <a:pt x="0" y="0"/>
                </a:lnTo>
                <a:close/>
              </a:path>
            </a:pathLst>
          </a:custGeom>
          <a:blipFill>
            <a:blip r:embed="rId4"/>
            <a:stretch>
              <a:fillRect l="0" t="0" r="0" b="0"/>
            </a:stretch>
          </a:blipFill>
        </p:spPr>
      </p:sp>
      <p:sp>
        <p:nvSpPr>
          <p:cNvPr name="TextBox 9" id="9"/>
          <p:cNvSpPr txBox="true"/>
          <p:nvPr/>
        </p:nvSpPr>
        <p:spPr>
          <a:xfrm rot="0">
            <a:off x="1028700" y="3489840"/>
            <a:ext cx="9010726" cy="5445301"/>
          </a:xfrm>
          <a:prstGeom prst="rect">
            <a:avLst/>
          </a:prstGeom>
        </p:spPr>
        <p:txBody>
          <a:bodyPr anchor="t" rtlCol="false" tIns="0" lIns="0" bIns="0" rIns="0">
            <a:spAutoFit/>
          </a:bodyPr>
          <a:lstStyle/>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Distribution of suppliers (count, type: local vs external)</a:t>
            </a:r>
          </a:p>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Average lead time, manufacturing days, shipment days</a:t>
            </a:r>
          </a:p>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Ordered vs Net Delivered quantities</a:t>
            </a:r>
          </a:p>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Supplier rating distribution</a:t>
            </a:r>
          </a:p>
          <a:p>
            <a:pPr algn="just" marL="754797" indent="-377399" lvl="1">
              <a:lnSpc>
                <a:spcPts val="5418"/>
              </a:lnSpc>
              <a:buFont typeface="Arial"/>
              <a:buChar char="•"/>
            </a:pPr>
            <a:r>
              <a:rPr lang="en-US" sz="3496">
                <a:solidFill>
                  <a:srgbClr val="FFFFFF"/>
                </a:solidFill>
                <a:latin typeface="Canva Sans"/>
                <a:ea typeface="Canva Sans"/>
                <a:cs typeface="Canva Sans"/>
                <a:sym typeface="Canva Sans"/>
              </a:rPr>
              <a:t>Quality indicators (defect qty, return qty)</a:t>
            </a:r>
          </a:p>
        </p:txBody>
      </p:sp>
      <p:sp>
        <p:nvSpPr>
          <p:cNvPr name="Freeform 10" id="10"/>
          <p:cNvSpPr/>
          <p:nvPr/>
        </p:nvSpPr>
        <p:spPr>
          <a:xfrm flipH="false" flipV="false" rot="0">
            <a:off x="10638790" y="6269640"/>
            <a:ext cx="3520531" cy="1133730"/>
          </a:xfrm>
          <a:custGeom>
            <a:avLst/>
            <a:gdLst/>
            <a:ahLst/>
            <a:cxnLst/>
            <a:rect r="r" b="b" t="t" l="l"/>
            <a:pathLst>
              <a:path h="1133730" w="3520531">
                <a:moveTo>
                  <a:pt x="0" y="0"/>
                </a:moveTo>
                <a:lnTo>
                  <a:pt x="3520531" y="0"/>
                </a:lnTo>
                <a:lnTo>
                  <a:pt x="3520531" y="1133730"/>
                </a:lnTo>
                <a:lnTo>
                  <a:pt x="0" y="1133730"/>
                </a:lnTo>
                <a:lnTo>
                  <a:pt x="0" y="0"/>
                </a:lnTo>
                <a:close/>
              </a:path>
            </a:pathLst>
          </a:custGeom>
          <a:blipFill>
            <a:blip r:embed="rId5"/>
            <a:stretch>
              <a:fillRect l="0" t="0" r="0" b="0"/>
            </a:stretch>
          </a:blipFill>
        </p:spPr>
      </p:sp>
      <p:sp>
        <p:nvSpPr>
          <p:cNvPr name="Freeform 11" id="11"/>
          <p:cNvSpPr/>
          <p:nvPr/>
        </p:nvSpPr>
        <p:spPr>
          <a:xfrm flipH="false" flipV="false" rot="0">
            <a:off x="14380419" y="3317199"/>
            <a:ext cx="3520531" cy="3186567"/>
          </a:xfrm>
          <a:custGeom>
            <a:avLst/>
            <a:gdLst/>
            <a:ahLst/>
            <a:cxnLst/>
            <a:rect r="r" b="b" t="t" l="l"/>
            <a:pathLst>
              <a:path h="3186567" w="3520531">
                <a:moveTo>
                  <a:pt x="0" y="0"/>
                </a:moveTo>
                <a:lnTo>
                  <a:pt x="3520531" y="0"/>
                </a:lnTo>
                <a:lnTo>
                  <a:pt x="3520531" y="3186567"/>
                </a:lnTo>
                <a:lnTo>
                  <a:pt x="0" y="3186567"/>
                </a:lnTo>
                <a:lnTo>
                  <a:pt x="0" y="0"/>
                </a:lnTo>
                <a:close/>
              </a:path>
            </a:pathLst>
          </a:custGeom>
          <a:blipFill>
            <a:blip r:embed="rId6"/>
            <a:stretch>
              <a:fillRect l="0" t="0" r="0" b="0"/>
            </a:stretch>
          </a:blipFill>
        </p:spPr>
      </p:sp>
      <p:sp>
        <p:nvSpPr>
          <p:cNvPr name="Freeform 12" id="12"/>
          <p:cNvSpPr/>
          <p:nvPr/>
        </p:nvSpPr>
        <p:spPr>
          <a:xfrm flipH="false" flipV="false" rot="0">
            <a:off x="14380419" y="7805158"/>
            <a:ext cx="3520531" cy="1125736"/>
          </a:xfrm>
          <a:custGeom>
            <a:avLst/>
            <a:gdLst/>
            <a:ahLst/>
            <a:cxnLst/>
            <a:rect r="r" b="b" t="t" l="l"/>
            <a:pathLst>
              <a:path h="1125736" w="3520531">
                <a:moveTo>
                  <a:pt x="0" y="0"/>
                </a:moveTo>
                <a:lnTo>
                  <a:pt x="3520531" y="0"/>
                </a:lnTo>
                <a:lnTo>
                  <a:pt x="3520531" y="1125735"/>
                </a:lnTo>
                <a:lnTo>
                  <a:pt x="0" y="1125735"/>
                </a:lnTo>
                <a:lnTo>
                  <a:pt x="0" y="0"/>
                </a:lnTo>
                <a:close/>
              </a:path>
            </a:pathLst>
          </a:custGeom>
          <a:blipFill>
            <a:blip r:embed="rId7"/>
            <a:stretch>
              <a:fillRect l="0" t="0" r="0" b="-13609"/>
            </a:stretch>
          </a:blipFill>
        </p:spPr>
      </p:sp>
      <p:sp>
        <p:nvSpPr>
          <p:cNvPr name="TextBox 13" id="13"/>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14" id="14"/>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5" id="15"/>
          <p:cNvSpPr txBox="true"/>
          <p:nvPr/>
        </p:nvSpPr>
        <p:spPr>
          <a:xfrm rot="0">
            <a:off x="1448787" y="2304051"/>
            <a:ext cx="12347617" cy="738113"/>
          </a:xfrm>
          <a:prstGeom prst="rect">
            <a:avLst/>
          </a:prstGeom>
        </p:spPr>
        <p:txBody>
          <a:bodyPr anchor="t" rtlCol="false" tIns="0" lIns="0" bIns="0" rIns="0">
            <a:spAutoFit/>
          </a:bodyPr>
          <a:lstStyle/>
          <a:p>
            <a:pPr algn="just">
              <a:lnSpc>
                <a:spcPts val="5274"/>
              </a:lnSpc>
            </a:pPr>
            <a:r>
              <a:rPr lang="en-US" b="true" sz="5071">
                <a:solidFill>
                  <a:srgbClr val="FFFFFF"/>
                </a:solidFill>
                <a:latin typeface="Poppins Bold"/>
                <a:ea typeface="Poppins Bold"/>
                <a:cs typeface="Poppins Bold"/>
                <a:sym typeface="Poppins Bold"/>
              </a:rPr>
              <a:t>Supplier Operational Performance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84083">
            <a:off x="-903773" y="-1344600"/>
            <a:ext cx="11094650" cy="12976199"/>
          </a:xfrm>
          <a:custGeom>
            <a:avLst/>
            <a:gdLst/>
            <a:ahLst/>
            <a:cxnLst/>
            <a:rect r="r" b="b" t="t" l="l"/>
            <a:pathLst>
              <a:path h="12976199" w="11094650">
                <a:moveTo>
                  <a:pt x="0" y="0"/>
                </a:moveTo>
                <a:lnTo>
                  <a:pt x="11094650" y="0"/>
                </a:lnTo>
                <a:lnTo>
                  <a:pt x="11094650" y="12976200"/>
                </a:lnTo>
                <a:lnTo>
                  <a:pt x="0" y="12976200"/>
                </a:lnTo>
                <a:lnTo>
                  <a:pt x="0" y="0"/>
                </a:lnTo>
                <a:close/>
              </a:path>
            </a:pathLst>
          </a:custGeom>
          <a:blipFill>
            <a:blip r:embed="rId2">
              <a:alphaModFix amt="20999"/>
            </a:blip>
            <a:stretch>
              <a:fillRect l="0" t="0" r="0" b="0"/>
            </a:stretch>
          </a:blipFill>
          <a:ln cap="sq">
            <a:noFill/>
            <a:prstDash val="solid"/>
            <a:miter/>
          </a:ln>
        </p:spPr>
      </p:sp>
      <p:sp>
        <p:nvSpPr>
          <p:cNvPr name="TextBox 3" id="3"/>
          <p:cNvSpPr txBox="true"/>
          <p:nvPr/>
        </p:nvSpPr>
        <p:spPr>
          <a:xfrm rot="0">
            <a:off x="8722986" y="974929"/>
            <a:ext cx="927891"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grpSp>
        <p:nvGrpSpPr>
          <p:cNvPr name="Group 4" id="4"/>
          <p:cNvGrpSpPr/>
          <p:nvPr/>
        </p:nvGrpSpPr>
        <p:grpSpPr>
          <a:xfrm rot="0">
            <a:off x="8334438" y="886061"/>
            <a:ext cx="1704988" cy="593627"/>
            <a:chOff x="0" y="0"/>
            <a:chExt cx="240327" cy="83675"/>
          </a:xfrm>
        </p:grpSpPr>
        <p:sp>
          <p:nvSpPr>
            <p:cNvPr name="Freeform 5" id="5"/>
            <p:cNvSpPr/>
            <p:nvPr/>
          </p:nvSpPr>
          <p:spPr>
            <a:xfrm flipH="false" flipV="false" rot="0">
              <a:off x="0" y="0"/>
              <a:ext cx="240327" cy="83675"/>
            </a:xfrm>
            <a:custGeom>
              <a:avLst/>
              <a:gdLst/>
              <a:ahLst/>
              <a:cxnLst/>
              <a:rect r="r" b="b" t="t" l="l"/>
              <a:pathLst>
                <a:path h="83675" w="240327">
                  <a:moveTo>
                    <a:pt x="41838" y="0"/>
                  </a:moveTo>
                  <a:lnTo>
                    <a:pt x="198490" y="0"/>
                  </a:lnTo>
                  <a:cubicBezTo>
                    <a:pt x="209586" y="0"/>
                    <a:pt x="220227" y="4408"/>
                    <a:pt x="228074" y="12254"/>
                  </a:cubicBezTo>
                  <a:cubicBezTo>
                    <a:pt x="235920" y="20100"/>
                    <a:pt x="240327" y="30742"/>
                    <a:pt x="240327" y="41838"/>
                  </a:cubicBezTo>
                  <a:lnTo>
                    <a:pt x="240327" y="41838"/>
                  </a:lnTo>
                  <a:cubicBezTo>
                    <a:pt x="240327" y="64944"/>
                    <a:pt x="221596" y="83675"/>
                    <a:pt x="198490" y="83675"/>
                  </a:cubicBezTo>
                  <a:lnTo>
                    <a:pt x="41838" y="83675"/>
                  </a:lnTo>
                  <a:cubicBezTo>
                    <a:pt x="30742" y="83675"/>
                    <a:pt x="20100" y="79267"/>
                    <a:pt x="12254" y="71421"/>
                  </a:cubicBezTo>
                  <a:cubicBezTo>
                    <a:pt x="4408" y="63575"/>
                    <a:pt x="0" y="52934"/>
                    <a:pt x="0" y="41838"/>
                  </a:cubicBezTo>
                  <a:lnTo>
                    <a:pt x="0" y="41838"/>
                  </a:lnTo>
                  <a:cubicBezTo>
                    <a:pt x="0" y="30742"/>
                    <a:pt x="4408" y="20100"/>
                    <a:pt x="12254" y="12254"/>
                  </a:cubicBezTo>
                  <a:cubicBezTo>
                    <a:pt x="20100" y="4408"/>
                    <a:pt x="30742" y="0"/>
                    <a:pt x="4183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name="TextBox 6" id="6"/>
            <p:cNvSpPr txBox="true"/>
            <p:nvPr/>
          </p:nvSpPr>
          <p:spPr>
            <a:xfrm>
              <a:off x="0" y="-38100"/>
              <a:ext cx="240327" cy="12177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3739689" y="5327684"/>
            <a:ext cx="4662962" cy="5108984"/>
          </a:xfrm>
          <a:custGeom>
            <a:avLst/>
            <a:gdLst/>
            <a:ahLst/>
            <a:cxnLst/>
            <a:rect r="r" b="b" t="t" l="l"/>
            <a:pathLst>
              <a:path h="5108984" w="4662962">
                <a:moveTo>
                  <a:pt x="0" y="0"/>
                </a:moveTo>
                <a:lnTo>
                  <a:pt x="4662962" y="0"/>
                </a:lnTo>
                <a:lnTo>
                  <a:pt x="4662962" y="5108984"/>
                </a:lnTo>
                <a:lnTo>
                  <a:pt x="0" y="5108984"/>
                </a:lnTo>
                <a:lnTo>
                  <a:pt x="0" y="0"/>
                </a:lnTo>
                <a:close/>
              </a:path>
            </a:pathLst>
          </a:custGeom>
          <a:blipFill>
            <a:blip r:embed="rId3"/>
            <a:stretch>
              <a:fillRect l="0" t="0" r="0" b="0"/>
            </a:stretch>
          </a:blipFill>
        </p:spPr>
      </p:sp>
      <p:sp>
        <p:nvSpPr>
          <p:cNvPr name="Freeform 8" id="8"/>
          <p:cNvSpPr/>
          <p:nvPr/>
        </p:nvSpPr>
        <p:spPr>
          <a:xfrm flipH="false" flipV="false" rot="0">
            <a:off x="11074252" y="3042278"/>
            <a:ext cx="7056977" cy="4839898"/>
          </a:xfrm>
          <a:custGeom>
            <a:avLst/>
            <a:gdLst/>
            <a:ahLst/>
            <a:cxnLst/>
            <a:rect r="r" b="b" t="t" l="l"/>
            <a:pathLst>
              <a:path h="4839898" w="7056977">
                <a:moveTo>
                  <a:pt x="0" y="0"/>
                </a:moveTo>
                <a:lnTo>
                  <a:pt x="7056977" y="0"/>
                </a:lnTo>
                <a:lnTo>
                  <a:pt x="7056977" y="4839898"/>
                </a:lnTo>
                <a:lnTo>
                  <a:pt x="0" y="4839898"/>
                </a:lnTo>
                <a:lnTo>
                  <a:pt x="0" y="0"/>
                </a:lnTo>
                <a:close/>
              </a:path>
            </a:pathLst>
          </a:custGeom>
          <a:blipFill>
            <a:blip r:embed="rId4"/>
            <a:stretch>
              <a:fillRect l="0" t="0" r="0" b="0"/>
            </a:stretch>
          </a:blipFill>
        </p:spPr>
      </p:sp>
      <p:sp>
        <p:nvSpPr>
          <p:cNvPr name="TextBox 9" id="9"/>
          <p:cNvSpPr txBox="true"/>
          <p:nvPr/>
        </p:nvSpPr>
        <p:spPr>
          <a:xfrm rot="0">
            <a:off x="1157962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4F4F4"/>
                </a:solidFill>
                <a:latin typeface="Poppins"/>
                <a:ea typeface="Poppins"/>
                <a:cs typeface="Poppins"/>
                <a:sym typeface="Poppins"/>
              </a:rPr>
              <a:t>Contact</a:t>
            </a:r>
          </a:p>
        </p:txBody>
      </p:sp>
      <p:sp>
        <p:nvSpPr>
          <p:cNvPr name="TextBox 10" id="10"/>
          <p:cNvSpPr txBox="true"/>
          <p:nvPr/>
        </p:nvSpPr>
        <p:spPr>
          <a:xfrm rot="0">
            <a:off x="5171000" y="974929"/>
            <a:ext cx="1537379"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Home</a:t>
            </a:r>
          </a:p>
        </p:txBody>
      </p:sp>
      <p:sp>
        <p:nvSpPr>
          <p:cNvPr name="TextBox 11" id="11"/>
          <p:cNvSpPr txBox="true"/>
          <p:nvPr/>
        </p:nvSpPr>
        <p:spPr>
          <a:xfrm rot="0">
            <a:off x="1283844" y="2352573"/>
            <a:ext cx="9670776" cy="1407986"/>
          </a:xfrm>
          <a:prstGeom prst="rect">
            <a:avLst/>
          </a:prstGeom>
        </p:spPr>
        <p:txBody>
          <a:bodyPr anchor="t" rtlCol="false" tIns="0" lIns="0" bIns="0" rIns="0">
            <a:spAutoFit/>
          </a:bodyPr>
          <a:lstStyle/>
          <a:p>
            <a:pPr algn="just" marL="0" indent="0" lvl="1">
              <a:lnSpc>
                <a:spcPts val="5274"/>
              </a:lnSpc>
              <a:spcBef>
                <a:spcPct val="0"/>
              </a:spcBef>
            </a:pPr>
            <a:r>
              <a:rPr lang="en-US" b="true" sz="5071" strike="noStrike" u="none">
                <a:solidFill>
                  <a:srgbClr val="FFFFFF"/>
                </a:solidFill>
                <a:latin typeface="Poppins Bold"/>
                <a:ea typeface="Poppins Bold"/>
                <a:cs typeface="Poppins Bold"/>
                <a:sym typeface="Poppins Bold"/>
              </a:rPr>
              <a:t>Supplier Performance Trends (Yearly &amp; Type-Based)</a:t>
            </a:r>
          </a:p>
        </p:txBody>
      </p:sp>
      <p:sp>
        <p:nvSpPr>
          <p:cNvPr name="TextBox 12" id="12"/>
          <p:cNvSpPr txBox="true"/>
          <p:nvPr/>
        </p:nvSpPr>
        <p:spPr>
          <a:xfrm rot="0">
            <a:off x="1028700" y="3916031"/>
            <a:ext cx="9252114" cy="4743609"/>
          </a:xfrm>
          <a:prstGeom prst="rect">
            <a:avLst/>
          </a:prstGeom>
        </p:spPr>
        <p:txBody>
          <a:bodyPr anchor="t" rtlCol="false" tIns="0" lIns="0" bIns="0" rIns="0">
            <a:spAutoFit/>
          </a:bodyPr>
          <a:lstStyle/>
          <a:p>
            <a:pPr algn="just" marL="754797" indent="-377398" lvl="1">
              <a:lnSpc>
                <a:spcPts val="5418"/>
              </a:lnSpc>
              <a:spcBef>
                <a:spcPct val="0"/>
              </a:spcBef>
              <a:buFont typeface="Arial"/>
              <a:buChar char="•"/>
            </a:pPr>
            <a:r>
              <a:rPr lang="en-US" sz="3496" strike="noStrike" u="none">
                <a:solidFill>
                  <a:srgbClr val="FFFFFF"/>
                </a:solidFill>
                <a:latin typeface="Canva Sans"/>
                <a:ea typeface="Canva Sans"/>
                <a:cs typeface="Canva Sans"/>
                <a:sym typeface="Canva Sans"/>
              </a:rPr>
              <a:t>Lead time trends by supplier type (Is external slower?)</a:t>
            </a:r>
          </a:p>
          <a:p>
            <a:pPr algn="just" marL="754797" indent="-377398" lvl="1">
              <a:lnSpc>
                <a:spcPts val="5418"/>
              </a:lnSpc>
              <a:spcBef>
                <a:spcPct val="0"/>
              </a:spcBef>
              <a:buFont typeface="Arial"/>
              <a:buChar char="•"/>
            </a:pPr>
            <a:r>
              <a:rPr lang="en-US" sz="3496" strike="noStrike" u="none">
                <a:solidFill>
                  <a:srgbClr val="FFFFFF"/>
                </a:solidFill>
                <a:latin typeface="Canva Sans"/>
                <a:ea typeface="Canva Sans"/>
                <a:cs typeface="Canva Sans"/>
                <a:sym typeface="Canva Sans"/>
              </a:rPr>
              <a:t>Delay days vs actual delivery days by year</a:t>
            </a:r>
          </a:p>
          <a:p>
            <a:pPr algn="just" marL="754797" indent="-377398" lvl="1">
              <a:lnSpc>
                <a:spcPts val="5418"/>
              </a:lnSpc>
              <a:spcBef>
                <a:spcPct val="0"/>
              </a:spcBef>
              <a:buFont typeface="Arial"/>
              <a:buChar char="•"/>
            </a:pPr>
            <a:r>
              <a:rPr lang="en-US" sz="3496" strike="noStrike" u="none">
                <a:solidFill>
                  <a:srgbClr val="FFFFFF"/>
                </a:solidFill>
                <a:latin typeface="Canva Sans"/>
                <a:ea typeface="Canva Sans"/>
                <a:cs typeface="Canva Sans"/>
                <a:sym typeface="Canva Sans"/>
              </a:rPr>
              <a:t>Yearly net delivered quantities</a:t>
            </a:r>
          </a:p>
          <a:p>
            <a:pPr algn="just" marL="754797" indent="-377398" lvl="1">
              <a:lnSpc>
                <a:spcPts val="5418"/>
              </a:lnSpc>
              <a:spcBef>
                <a:spcPct val="0"/>
              </a:spcBef>
              <a:buFont typeface="Arial"/>
              <a:buChar char="•"/>
            </a:pPr>
            <a:r>
              <a:rPr lang="en-US" sz="3496" strike="noStrike" u="none">
                <a:solidFill>
                  <a:srgbClr val="FFFFFF"/>
                </a:solidFill>
                <a:latin typeface="Canva Sans"/>
                <a:ea typeface="Canva Sans"/>
                <a:cs typeface="Canva Sans"/>
                <a:sym typeface="Canva Sans"/>
              </a:rPr>
              <a:t>Quality loss indicators (defect + return per item 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DAG5JMMOr6s</dc:identifier>
  <dcterms:modified xsi:type="dcterms:W3CDTF">2011-08-01T06:04:30Z</dcterms:modified>
  <cp:revision>1</cp:revision>
  <dc:title>Supply chain analysis</dc:title>
</cp:coreProperties>
</file>